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74"/>
  </p:notesMasterIdLst>
  <p:handoutMasterIdLst>
    <p:handoutMasterId r:id="rId75"/>
  </p:handoutMasterIdLst>
  <p:sldIdLst>
    <p:sldId id="257" r:id="rId2"/>
    <p:sldId id="258" r:id="rId3"/>
    <p:sldId id="260" r:id="rId4"/>
    <p:sldId id="261" r:id="rId5"/>
    <p:sldId id="262" r:id="rId6"/>
    <p:sldId id="287" r:id="rId7"/>
    <p:sldId id="288" r:id="rId8"/>
    <p:sldId id="263" r:id="rId9"/>
    <p:sldId id="264" r:id="rId10"/>
    <p:sldId id="265" r:id="rId11"/>
    <p:sldId id="266" r:id="rId12"/>
    <p:sldId id="267" r:id="rId13"/>
    <p:sldId id="268" r:id="rId14"/>
    <p:sldId id="269" r:id="rId15"/>
    <p:sldId id="270" r:id="rId16"/>
    <p:sldId id="271" r:id="rId17"/>
    <p:sldId id="273" r:id="rId18"/>
    <p:sldId id="272" r:id="rId19"/>
    <p:sldId id="276" r:id="rId20"/>
    <p:sldId id="277" r:id="rId21"/>
    <p:sldId id="274" r:id="rId22"/>
    <p:sldId id="275" r:id="rId23"/>
    <p:sldId id="278" r:id="rId24"/>
    <p:sldId id="279" r:id="rId25"/>
    <p:sldId id="280" r:id="rId26"/>
    <p:sldId id="281" r:id="rId27"/>
    <p:sldId id="286" r:id="rId28"/>
    <p:sldId id="284" r:id="rId29"/>
    <p:sldId id="285" r:id="rId30"/>
    <p:sldId id="289" r:id="rId31"/>
    <p:sldId id="290" r:id="rId32"/>
    <p:sldId id="342" r:id="rId33"/>
    <p:sldId id="291" r:id="rId34"/>
    <p:sldId id="292" r:id="rId35"/>
    <p:sldId id="293" r:id="rId36"/>
    <p:sldId id="294" r:id="rId37"/>
    <p:sldId id="297"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8" r:id="rId52"/>
    <p:sldId id="319" r:id="rId53"/>
    <p:sldId id="317" r:id="rId54"/>
    <p:sldId id="320" r:id="rId55"/>
    <p:sldId id="321" r:id="rId56"/>
    <p:sldId id="324" r:id="rId57"/>
    <p:sldId id="323" r:id="rId58"/>
    <p:sldId id="325" r:id="rId59"/>
    <p:sldId id="327" r:id="rId60"/>
    <p:sldId id="330" r:id="rId61"/>
    <p:sldId id="331" r:id="rId62"/>
    <p:sldId id="328" r:id="rId63"/>
    <p:sldId id="329" r:id="rId64"/>
    <p:sldId id="332" r:id="rId65"/>
    <p:sldId id="333" r:id="rId66"/>
    <p:sldId id="336" r:id="rId67"/>
    <p:sldId id="338" r:id="rId68"/>
    <p:sldId id="335" r:id="rId69"/>
    <p:sldId id="340" r:id="rId70"/>
    <p:sldId id="341" r:id="rId71"/>
    <p:sldId id="326" r:id="rId72"/>
    <p:sldId id="256" r:id="rId73"/>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777777"/>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3" autoAdjust="0"/>
    <p:restoredTop sz="85814" autoAdjust="0"/>
  </p:normalViewPr>
  <p:slideViewPr>
    <p:cSldViewPr>
      <p:cViewPr varScale="1">
        <p:scale>
          <a:sx n="89" d="100"/>
          <a:sy n="89" d="100"/>
        </p:scale>
        <p:origin x="-1688" y="-96"/>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1493" y="-7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printerSettings" Target="printerSettings/printerSettings1.bin"/><Relationship Id="rId77" Type="http://schemas.openxmlformats.org/officeDocument/2006/relationships/commentAuthors" Target="commentAuthors.xml"/><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dirty="0" smtClean="0"/>
              <a:t>Marco Canini</a:t>
            </a:r>
            <a:endParaRPr lang="en-US" dirty="0"/>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69D72ABC-172D-1C43-B104-3CCEDC7FEA53}" type="slidenum">
              <a:rPr lang="en-US"/>
              <a:pPr/>
              <a:t>‹#›</a:t>
            </a:fld>
            <a:endParaRPr lang="en-US"/>
          </a:p>
        </p:txBody>
      </p:sp>
    </p:spTree>
    <p:extLst>
      <p:ext uri="{BB962C8B-B14F-4D97-AF65-F5344CB8AC3E}">
        <p14:creationId xmlns:p14="http://schemas.microsoft.com/office/powerpoint/2010/main" val="3659569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9613" y="4859338"/>
            <a:ext cx="5680075" cy="460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929B7364-6128-7345-A504-A4AD8B7F3AD9}" type="slidenum">
              <a:rPr lang="en-US"/>
              <a:pPr/>
              <a:t>‹#›</a:t>
            </a:fld>
            <a:endParaRPr lang="en-US"/>
          </a:p>
        </p:txBody>
      </p:sp>
    </p:spTree>
    <p:extLst>
      <p:ext uri="{BB962C8B-B14F-4D97-AF65-F5344CB8AC3E}">
        <p14:creationId xmlns:p14="http://schemas.microsoft.com/office/powerpoint/2010/main" val="293189144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http://</a:t>
            </a:r>
            <a:r>
              <a:rPr lang="en-US" baseline="0" dirty="0" err="1" smtClean="0"/>
              <a:t>www.scmagazine.com</a:t>
            </a:r>
            <a:r>
              <a:rPr lang="en-US" baseline="0" dirty="0" smtClean="0"/>
              <a:t>/top-five-data-breaches-in-2013so-far/slideshow/1387/# </a:t>
            </a:r>
            <a:r>
              <a:rPr lang="it-IT" baseline="0" dirty="0" smtClean="0"/>
              <a:t>http://cnet3.cbsistatic.com/</a:t>
            </a:r>
            <a:r>
              <a:rPr lang="it-IT" baseline="0" dirty="0" err="1" smtClean="0"/>
              <a:t>hub</a:t>
            </a:r>
            <a:r>
              <a:rPr lang="it-IT" baseline="0" dirty="0" smtClean="0"/>
              <a:t>/i/2014/01/30/836ede54-a5e1-11e3-a24e-d4ae52e62bcc/b906ebb2ab1b8935c509a7c9d61f52d3/Internet5_610x426.jpg</a:t>
            </a:r>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265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109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313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902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902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ChangeArrowheads="1" noTextEdit="1"/>
          </p:cNvSpPr>
          <p:nvPr>
            <p:ph type="sldImg"/>
          </p:nvPr>
        </p:nvSpPr>
        <p:spPr bwMode="auto">
          <a:xfrm>
            <a:off x="992188"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5171" name="Rectangle 3"/>
          <p:cNvSpPr>
            <a:spLocks noChangeArrowheads="1"/>
          </p:cNvSpPr>
          <p:nvPr>
            <p:ph type="body" idx="1"/>
          </p:nvPr>
        </p:nvSpPr>
        <p:spPr bwMode="auto">
          <a:xfrm>
            <a:off x="945957" y="4860088"/>
            <a:ext cx="5207386" cy="4606253"/>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5227" tIns="47613" rIns="95227" bIns="47613"/>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721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926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81315"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069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037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9923"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197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401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269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Text Box 2"/>
          <p:cNvSpPr txBox="1">
            <a:spLocks noChangeArrowheads="1"/>
          </p:cNvSpPr>
          <p:nvPr>
            <p:ph type="sldImg"/>
          </p:nvPr>
        </p:nvSpPr>
        <p:spPr bwMode="auto">
          <a:xfrm>
            <a:off x="990600" y="776288"/>
            <a:ext cx="5118100" cy="38385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254979" name="Text Box 3"/>
          <p:cNvSpPr txBox="1">
            <a:spLocks noChangeArrowheads="1"/>
          </p:cNvSpPr>
          <p:nvPr>
            <p:ph type="body" idx="1"/>
          </p:nvPr>
        </p:nvSpPr>
        <p:spPr bwMode="auto">
          <a:xfrm>
            <a:off x="710239" y="4860088"/>
            <a:ext cx="5680364" cy="451318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wrap="none" lIns="86744" tIns="43372" rIns="86744" bIns="43372" anchor="ct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4067"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473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ChangeArrowheads="1" noTextEdit="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2019"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8163"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0883" name="Rectangle 1027"/>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241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774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9795"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B73083C-C83A-FA44-AFBF-ADF240221A14}" type="slidenum">
              <a:rPr lang="en-US"/>
              <a:pPr/>
              <a:t>45</a:t>
            </a:fld>
            <a:endParaRPr lang="en-US"/>
          </a:p>
        </p:txBody>
      </p:sp>
      <p:sp>
        <p:nvSpPr>
          <p:cNvPr id="32665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a:xfrm>
            <a:off x="709613" y="4862513"/>
            <a:ext cx="5680075" cy="4603750"/>
          </a:xfrm>
        </p:spPr>
        <p:txBody>
          <a:bodyPr/>
          <a:lstStyle/>
          <a:p>
            <a:r>
              <a:rPr lang="fr-CH"/>
              <a:t>Explain what are false positive and false negative.</a:t>
            </a:r>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853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4435"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3395"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262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a:t>
            </a:fld>
            <a:endParaRPr lang="en-US"/>
          </a:p>
        </p:txBody>
      </p:sp>
    </p:spTree>
    <p:extLst>
      <p:ext uri="{BB962C8B-B14F-4D97-AF65-F5344CB8AC3E}">
        <p14:creationId xmlns:p14="http://schemas.microsoft.com/office/powerpoint/2010/main" val="25505638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245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9187"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p:spPr>
        <p:txBody>
          <a:bodyPr lIns="96661" tIns="48331" rIns="96661" bIns="48331"/>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4259"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630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2386" name="Text Box 2"/>
          <p:cNvSpPr txBox="1">
            <a:spLocks noChangeArrowheads="1"/>
          </p:cNvSpPr>
          <p:nvPr>
            <p:ph type="sldImg"/>
          </p:nvPr>
        </p:nvSpPr>
        <p:spPr bwMode="auto">
          <a:xfrm>
            <a:off x="990600" y="776288"/>
            <a:ext cx="5118100" cy="3838575"/>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sp>
      <p:sp>
        <p:nvSpPr>
          <p:cNvPr id="272387" name="Text Box 3"/>
          <p:cNvSpPr txBox="1">
            <a:spLocks noChangeArrowheads="1"/>
          </p:cNvSpPr>
          <p:nvPr>
            <p:ph type="body" idx="1"/>
          </p:nvPr>
        </p:nvSpPr>
        <p:spPr bwMode="auto">
          <a:xfrm>
            <a:off x="710239" y="4860088"/>
            <a:ext cx="5680364" cy="4513181"/>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val="1"/>
            </a:ext>
          </a:extLst>
        </p:spPr>
        <p:txBody>
          <a:bodyPr wrap="none" lIns="86744" tIns="43372" rIns="86744" bIns="43372"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483"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7859" name="Notes Placeholder 2"/>
          <p:cNvSpPr>
            <a:spLocks noGrp="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4243" name="Rectangle 3"/>
          <p:cNvSpPr>
            <a:spLocks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 http://</a:t>
            </a:r>
            <a:r>
              <a:rPr lang="en-US" dirty="0" err="1" smtClean="0"/>
              <a:t>im.ziffdavisinternational.com</a:t>
            </a:r>
            <a:r>
              <a:rPr lang="en-US" dirty="0" smtClean="0"/>
              <a:t>/t/</a:t>
            </a:r>
            <a:r>
              <a:rPr lang="en-US" dirty="0" err="1" smtClean="0"/>
              <a:t>pcmag_uk</a:t>
            </a:r>
            <a:r>
              <a:rPr lang="en-US" dirty="0" smtClean="0"/>
              <a:t>/news/l/latest-web-security-bug-might-freak-you-out/latest-web-security-bug-might-freak-you-out_v6jn.640.jpg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72</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91555"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4467"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6515"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8563"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0611" name="Rectangle 3"/>
          <p:cNvSpPr>
            <a:spLocks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26 Mar 2015</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2015</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26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26 Mar 2015</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2015</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26 Mar 2015</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900C2BC2-BEBB-E545-B148-352560EFD9BD}"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26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26 Mar 2015</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26 Mar 2015</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26 Mar 2015</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FF893519-13E9-EA44-A6DF-FCE0E8BBCE10}"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0815FA05-4B4A-2A49-9756-504CEA93867E}"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B6D99CD-758A-8E44-A87E-DEF43D26546F}"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2015</a:t>
            </a:r>
            <a:endParaRPr lang="en-US"/>
          </a:p>
        </p:txBody>
      </p:sp>
    </p:spTree>
    <p:extLst>
      <p:ext uri="{BB962C8B-B14F-4D97-AF65-F5344CB8AC3E}">
        <p14:creationId xmlns:p14="http://schemas.microsoft.com/office/powerpoint/2010/main" val="3436622816"/>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26 Mar 2015</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2015</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EB6D99CD-758A-8E44-A87E-DEF43D26546F}"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624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r>
              <a:rPr lang="en-US" smtClean="0"/>
              <a:t>26 Mar 2015</a:t>
            </a: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r>
              <a:rPr lang="en-US" smtClean="0"/>
              <a:t>Marco Canini, © 2015</a:t>
            </a:r>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713DAABB-40C4-C649-99E6-974406B46ADA}" type="slidenum">
              <a:rPr lang="en-US"/>
              <a:pPr/>
              <a:t>‹#›</a:t>
            </a:fld>
            <a:endParaRPr lang="en-US"/>
          </a:p>
        </p:txBody>
      </p:sp>
    </p:spTree>
    <p:extLst>
      <p:ext uri="{BB962C8B-B14F-4D97-AF65-F5344CB8AC3E}">
        <p14:creationId xmlns:p14="http://schemas.microsoft.com/office/powerpoint/2010/main" val="1653801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529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r>
              <a:rPr lang="en-US" smtClean="0"/>
              <a:t>26 Mar 2015</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r>
              <a:rPr lang="en-US" smtClean="0"/>
              <a:t>Marco Canini, © 2015</a:t>
            </a: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5A3EDA29-FE3F-8F4A-92B9-9BAC605C7815}" type="slidenum">
              <a:rPr lang="en-US"/>
              <a:pPr/>
              <a:t>‹#›</a:t>
            </a:fld>
            <a:endParaRPr lang="en-US"/>
          </a:p>
        </p:txBody>
      </p:sp>
    </p:spTree>
    <p:extLst>
      <p:ext uri="{BB962C8B-B14F-4D97-AF65-F5344CB8AC3E}">
        <p14:creationId xmlns:p14="http://schemas.microsoft.com/office/powerpoint/2010/main" val="422783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26 Mar 2015</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2015</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26 Mar 2015</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2015</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AE541A8-D53F-3F4B-99AF-9027B68691F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26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7E2AC320-FB14-E74C-BBA5-D2AD527E09B0}"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26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FF7A5B9F-5EED-C54D-9C23-513CD1100D25}"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26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EB6D99CD-758A-8E44-A87E-DEF43D26546F}"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26 Mar 2015</a:t>
            </a:r>
            <a:endParaRPr lang="en-US"/>
          </a:p>
        </p:txBody>
      </p:sp>
      <p:sp>
        <p:nvSpPr>
          <p:cNvPr id="6" name="Footer Placeholder 5"/>
          <p:cNvSpPr>
            <a:spLocks noGrp="1"/>
          </p:cNvSpPr>
          <p:nvPr>
            <p:ph type="ftr" sz="quarter" idx="11"/>
          </p:nvPr>
        </p:nvSpPr>
        <p:spPr/>
        <p:txBody>
          <a:bodyPr/>
          <a:lstStyle/>
          <a:p>
            <a:r>
              <a:rPr lang="en-US" smtClean="0"/>
              <a:t>Marco Canini, © 2015</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26 Mar 2015</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2015</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EB6D99CD-758A-8E44-A87E-DEF43D2654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timing>
    <p:tnLst>
      <p:par>
        <p:cTn xmlns:p14="http://schemas.microsoft.com/office/powerpoint/2010/mai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hyperlink" Target="http://map.ipviking.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www.paulgraham.com/spa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amhau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modernlifeisrubbish.co.uk" TargetMode="External"/><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hyperlink" Target="http://www.419eater.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419eater.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419eater.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nyti.ms/1leJtEd" TargetMode="External"/><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hyperlink" Target="http://bit.ly/1hhycAx" TargetMode="External"/><Relationship Id="rId4" Type="http://schemas.openxmlformats.org/officeDocument/2006/relationships/hyperlink" Target="http://cseweb.ucsd.edu/~klevchen/kklevps-ccs08.pdf" TargetMode="External"/><Relationship Id="rId5" Type="http://schemas.openxmlformats.org/officeDocument/2006/relationships/hyperlink" Target="http://bit.ly/1HIxslZ" TargetMode="External"/><Relationship Id="rId6" Type="http://schemas.openxmlformats.org/officeDocument/2006/relationships/hyperlink" Target="http://cseweb.ucsd.edu/~savage/papers/Oakland11.pdf" TargetMode="External"/><Relationship Id="rId1" Type="http://schemas.openxmlformats.org/officeDocument/2006/relationships/slideLayout" Target="../slideLayouts/slideLayout2.xml"/><Relationship Id="rId2" Type="http://schemas.openxmlformats.org/officeDocument/2006/relationships/hyperlink" Target="http://bit.ly/1M1xqb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Cybercrime</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a:t>
            </a:r>
            <a:r>
              <a:rPr lang="en-US" b="1" dirty="0" smtClean="0"/>
              <a:t>2015)</a:t>
            </a:r>
            <a:endParaRPr lang="en-US" b="1" dirty="0"/>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CSE331 by Steve </a:t>
            </a:r>
            <a:r>
              <a:rPr lang="en-US" sz="900" dirty="0" err="1" smtClean="0">
                <a:solidFill>
                  <a:schemeClr val="tx1">
                    <a:lumMod val="50000"/>
                    <a:lumOff val="50000"/>
                  </a:schemeClr>
                </a:solidFill>
              </a:rPr>
              <a:t>Zdancewic</a:t>
            </a:r>
            <a:r>
              <a:rPr lang="en-US" sz="900" dirty="0">
                <a:solidFill>
                  <a:schemeClr val="tx1">
                    <a:lumMod val="50000"/>
                    <a:lumOff val="50000"/>
                  </a:schemeClr>
                </a:solidFill>
              </a:rPr>
              <a:t> and UC Berkeley CS161 by </a:t>
            </a:r>
            <a:r>
              <a:rPr lang="en-US" sz="900" dirty="0" smtClean="0">
                <a:solidFill>
                  <a:schemeClr val="tx1">
                    <a:lumMod val="50000"/>
                    <a:lumOff val="50000"/>
                  </a:schemeClr>
                </a:solidFill>
              </a:rPr>
              <a:t>Vern </a:t>
            </a:r>
            <a:r>
              <a:rPr lang="en-US" sz="900" dirty="0" err="1">
                <a:solidFill>
                  <a:schemeClr val="tx1">
                    <a:lumMod val="50000"/>
                    <a:lumOff val="50000"/>
                  </a:schemeClr>
                </a:solidFill>
              </a:rPr>
              <a:t>Paxson</a:t>
            </a:r>
            <a:r>
              <a:rPr lang="en-US" sz="900" dirty="0">
                <a:solidFill>
                  <a:schemeClr val="tx1">
                    <a:lumMod val="50000"/>
                    <a:lumOff val="50000"/>
                  </a:schemeClr>
                </a:solidFill>
              </a:rPr>
              <a:t/>
            </a:r>
            <a:br>
              <a:rPr lang="en-US" sz="900" dirty="0">
                <a:solidFill>
                  <a:schemeClr val="tx1">
                    <a:lumMod val="50000"/>
                    <a:lumOff val="50000"/>
                  </a:schemeClr>
                </a:solidFill>
              </a:rPr>
            </a:br>
            <a:r>
              <a:rPr lang="en-US" sz="900" dirty="0" smtClean="0">
                <a:solidFill>
                  <a:schemeClr val="tx1">
                    <a:lumMod val="50000"/>
                    <a:lumOff val="50000"/>
                  </a:schemeClr>
                </a:solidFill>
              </a:rPr>
              <a:t>Reproduced with permission</a:t>
            </a:r>
            <a:endParaRPr lang="en-US" sz="900" dirty="0">
              <a:solidFill>
                <a:schemeClr val="tx1">
                  <a:lumMod val="50000"/>
                  <a:lumOff val="50000"/>
                </a:schemeClr>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82067" y="2514600"/>
            <a:ext cx="1947333" cy="1764000"/>
          </a:xfrm>
          <a:prstGeom prst="rect">
            <a:avLst/>
          </a:prstGeom>
        </p:spPr>
      </p:pic>
      <p:pic>
        <p:nvPicPr>
          <p:cNvPr id="11" name="Picture 10" descr="washingtoncourtsystem4_399010.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 y="1219200"/>
            <a:ext cx="4068000" cy="305525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533400"/>
            <a:ext cx="1944000" cy="1357612"/>
          </a:xfrm>
          <a:prstGeom prst="rect">
            <a:avLst/>
          </a:prstGeom>
        </p:spPr>
      </p:pic>
    </p:spTree>
    <p:extLst>
      <p:ext uri="{BB962C8B-B14F-4D97-AF65-F5344CB8AC3E}">
        <p14:creationId xmlns:p14="http://schemas.microsoft.com/office/powerpoint/2010/main" val="19000104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&amp; Operating Systems</a:t>
            </a:r>
          </a:p>
        </p:txBody>
      </p:sp>
      <p:sp>
        <p:nvSpPr>
          <p:cNvPr id="575491" name="Rectangle 3"/>
          <p:cNvSpPr>
            <a:spLocks noGrp="1" noChangeArrowheads="1"/>
          </p:cNvSpPr>
          <p:nvPr>
            <p:ph idx="1"/>
          </p:nvPr>
        </p:nvSpPr>
        <p:spPr/>
        <p:txBody>
          <a:bodyPr>
            <a:normAutofit lnSpcReduction="10000"/>
          </a:bodyPr>
          <a:lstStyle/>
          <a:p>
            <a:pPr>
              <a:lnSpc>
                <a:spcPct val="90000"/>
              </a:lnSpc>
            </a:pPr>
            <a:r>
              <a:rPr lang="en-US" sz="2400" dirty="0"/>
              <a:t>How could you </a:t>
            </a:r>
            <a:r>
              <a:rPr lang="en-US" sz="2400" dirty="0" err="1"/>
              <a:t>DoS</a:t>
            </a:r>
            <a:r>
              <a:rPr lang="en-US" sz="2400" dirty="0"/>
              <a:t> a multi-user Unix system on which you have a login?</a:t>
            </a:r>
          </a:p>
          <a:p>
            <a:pPr lvl="1">
              <a:lnSpc>
                <a:spcPct val="90000"/>
              </a:lnSpc>
            </a:pPr>
            <a:r>
              <a:rPr lang="en-US" sz="2000" b="1" dirty="0">
                <a:latin typeface="Consolas" charset="0"/>
              </a:rPr>
              <a:t># </a:t>
            </a:r>
            <a:r>
              <a:rPr lang="en-US" sz="2000" b="1" dirty="0" err="1">
                <a:latin typeface="Consolas" charset="0"/>
              </a:rPr>
              <a:t>rm</a:t>
            </a:r>
            <a:r>
              <a:rPr lang="en-US" sz="2000" b="1" dirty="0">
                <a:latin typeface="Consolas" charset="0"/>
              </a:rPr>
              <a:t> -</a:t>
            </a:r>
            <a:r>
              <a:rPr lang="en-US" sz="2000" b="1" dirty="0" err="1">
                <a:latin typeface="Consolas" charset="0"/>
              </a:rPr>
              <a:t>rf</a:t>
            </a:r>
            <a:r>
              <a:rPr lang="en-US" sz="2000" b="1" dirty="0">
                <a:latin typeface="Consolas" charset="0"/>
              </a:rPr>
              <a:t> /</a:t>
            </a:r>
            <a:endParaRPr lang="en-US" sz="2000" dirty="0"/>
          </a:p>
          <a:p>
            <a:pPr lvl="2">
              <a:lnSpc>
                <a:spcPct val="90000"/>
              </a:lnSpc>
            </a:pPr>
            <a:r>
              <a:rPr lang="en-US" sz="1800" dirty="0"/>
              <a:t>(if you have root - but then just </a:t>
            </a:r>
            <a:r>
              <a:rPr lang="en-US" altLang="ja-JP" sz="1800" dirty="0" smtClean="0"/>
              <a:t>“</a:t>
            </a:r>
            <a:r>
              <a:rPr lang="en-US" sz="1800" dirty="0" smtClean="0"/>
              <a:t>halt” </a:t>
            </a:r>
            <a:r>
              <a:rPr lang="en-US" sz="1800" dirty="0"/>
              <a:t>works well!)</a:t>
            </a:r>
          </a:p>
          <a:p>
            <a:pPr lvl="1">
              <a:lnSpc>
                <a:spcPct val="90000"/>
              </a:lnSpc>
            </a:pPr>
            <a:r>
              <a:rPr lang="en-US" sz="2000" b="1" dirty="0">
                <a:latin typeface="Consolas" charset="0"/>
              </a:rPr>
              <a:t>char </a:t>
            </a:r>
            <a:r>
              <a:rPr lang="en-US" sz="2000" b="1" dirty="0" err="1">
                <a:latin typeface="Consolas" charset="0"/>
              </a:rPr>
              <a:t>buf</a:t>
            </a:r>
            <a:r>
              <a:rPr lang="en-US" sz="2000" b="1" dirty="0">
                <a:latin typeface="Consolas" charset="0"/>
              </a:rPr>
              <a:t>[1024];</a:t>
            </a:r>
            <a:br>
              <a:rPr lang="en-US" sz="2000" b="1" dirty="0">
                <a:latin typeface="Consolas" charset="0"/>
              </a:rPr>
            </a:br>
            <a:r>
              <a:rPr lang="en-US" sz="2000" b="1" dirty="0" err="1">
                <a:latin typeface="Consolas" charset="0"/>
              </a:rPr>
              <a:t>int</a:t>
            </a:r>
            <a:r>
              <a:rPr lang="en-US" sz="2000" b="1" dirty="0">
                <a:latin typeface="Consolas" charset="0"/>
              </a:rPr>
              <a:t> f = open("/</a:t>
            </a:r>
            <a:r>
              <a:rPr lang="en-US" sz="2000" b="1" dirty="0" err="1">
                <a:latin typeface="Consolas" charset="0"/>
              </a:rPr>
              <a:t>tmp</a:t>
            </a:r>
            <a:r>
              <a:rPr lang="en-US" sz="2000" b="1" dirty="0">
                <a:latin typeface="Consolas" charset="0"/>
              </a:rPr>
              <a:t>/junk"); </a:t>
            </a:r>
            <a:br>
              <a:rPr lang="en-US" sz="2000" b="1" dirty="0">
                <a:latin typeface="Consolas" charset="0"/>
              </a:rPr>
            </a:br>
            <a:r>
              <a:rPr lang="en-US" sz="2000" b="1" dirty="0">
                <a:latin typeface="Consolas" charset="0"/>
              </a:rPr>
              <a:t>while (1) write(f, </a:t>
            </a:r>
            <a:r>
              <a:rPr lang="en-US" sz="2000" b="1" dirty="0" err="1">
                <a:latin typeface="Consolas" charset="0"/>
              </a:rPr>
              <a:t>buf</a:t>
            </a:r>
            <a:r>
              <a:rPr lang="en-US" sz="2000" b="1" dirty="0">
                <a:latin typeface="Consolas" charset="0"/>
              </a:rPr>
              <a:t>, </a:t>
            </a:r>
            <a:r>
              <a:rPr lang="en-US" sz="2000" b="1" dirty="0" err="1">
                <a:latin typeface="Consolas" charset="0"/>
              </a:rPr>
              <a:t>sizeof</a:t>
            </a:r>
            <a:r>
              <a:rPr lang="en-US" sz="2000" b="1" dirty="0">
                <a:latin typeface="Consolas" charset="0"/>
              </a:rPr>
              <a:t>(</a:t>
            </a:r>
            <a:r>
              <a:rPr lang="en-US" sz="2000" b="1" dirty="0" err="1">
                <a:latin typeface="Consolas" charset="0"/>
              </a:rPr>
              <a:t>buf</a:t>
            </a:r>
            <a:r>
              <a:rPr lang="en-US" sz="2000" b="1" dirty="0">
                <a:latin typeface="Consolas" charset="0"/>
              </a:rPr>
              <a:t>));</a:t>
            </a:r>
          </a:p>
          <a:p>
            <a:pPr lvl="2">
              <a:lnSpc>
                <a:spcPct val="90000"/>
              </a:lnSpc>
            </a:pPr>
            <a:r>
              <a:rPr lang="en-US" sz="1800" dirty="0"/>
              <a:t>Gobble up all the disk space!</a:t>
            </a:r>
            <a:endParaRPr lang="en-US" sz="1800" b="1" dirty="0">
              <a:latin typeface="Consolas" charset="0"/>
            </a:endParaRPr>
          </a:p>
          <a:p>
            <a:pPr lvl="1">
              <a:lnSpc>
                <a:spcPct val="90000"/>
              </a:lnSpc>
            </a:pPr>
            <a:r>
              <a:rPr lang="en-US" sz="2000" b="1" dirty="0">
                <a:latin typeface="Consolas" charset="0"/>
              </a:rPr>
              <a:t>while (1) fork();</a:t>
            </a:r>
            <a:endParaRPr lang="en-US" sz="2000" dirty="0"/>
          </a:p>
          <a:p>
            <a:pPr lvl="2">
              <a:lnSpc>
                <a:spcPct val="90000"/>
              </a:lnSpc>
            </a:pPr>
            <a:r>
              <a:rPr lang="en-US" sz="1800" dirty="0"/>
              <a:t>Create a zillion processes!</a:t>
            </a:r>
          </a:p>
          <a:p>
            <a:pPr lvl="1">
              <a:lnSpc>
                <a:spcPct val="90000"/>
              </a:lnSpc>
            </a:pPr>
            <a:r>
              <a:rPr lang="en-US" sz="2000" dirty="0"/>
              <a:t>Create zillions of files, keep opening, reading, writing, deleting</a:t>
            </a:r>
          </a:p>
          <a:p>
            <a:pPr lvl="2">
              <a:lnSpc>
                <a:spcPct val="90000"/>
              </a:lnSpc>
              <a:buClr>
                <a:schemeClr val="tx1"/>
              </a:buClr>
            </a:pPr>
            <a:r>
              <a:rPr lang="en-US" sz="1800" dirty="0">
                <a:solidFill>
                  <a:srgbClr val="FF0000"/>
                </a:solidFill>
              </a:rPr>
              <a:t>Thrash</a:t>
            </a:r>
            <a:r>
              <a:rPr lang="en-US" sz="1800" dirty="0"/>
              <a:t> the disk</a:t>
            </a:r>
          </a:p>
          <a:p>
            <a:pPr lvl="1">
              <a:lnSpc>
                <a:spcPct val="90000"/>
              </a:lnSpc>
              <a:buClr>
                <a:schemeClr val="tx1"/>
              </a:buClr>
            </a:pPr>
            <a:r>
              <a:rPr lang="en-US" sz="2000" dirty="0"/>
              <a:t>… doubtless many more</a:t>
            </a:r>
          </a:p>
          <a:p>
            <a:pPr>
              <a:lnSpc>
                <a:spcPct val="90000"/>
              </a:lnSpc>
            </a:pPr>
            <a:r>
              <a:rPr lang="en-US" sz="2400" dirty="0"/>
              <a:t>Defenses?</a:t>
            </a:r>
          </a:p>
          <a:p>
            <a:pPr lvl="1">
              <a:lnSpc>
                <a:spcPct val="90000"/>
              </a:lnSpc>
              <a:buClr>
                <a:schemeClr val="tx1"/>
              </a:buClr>
            </a:pPr>
            <a:r>
              <a:rPr lang="en-US" sz="2000" dirty="0">
                <a:solidFill>
                  <a:srgbClr val="0000FF"/>
                </a:solidFill>
              </a:rPr>
              <a:t>Isolate</a:t>
            </a:r>
            <a:r>
              <a:rPr lang="en-US" sz="2000" dirty="0"/>
              <a:t> users / impose </a:t>
            </a:r>
            <a:r>
              <a:rPr lang="en-US" sz="2000" dirty="0">
                <a:solidFill>
                  <a:srgbClr val="0000FF"/>
                </a:solidFill>
              </a:rPr>
              <a:t>quotas</a:t>
            </a:r>
            <a:endParaRPr lang="en-US" sz="2000"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10</a:t>
            </a:fld>
            <a:endParaRPr lang="en-US"/>
          </a:p>
        </p:txBody>
      </p:sp>
    </p:spTree>
    <p:extLst>
      <p:ext uri="{BB962C8B-B14F-4D97-AF65-F5344CB8AC3E}">
        <p14:creationId xmlns:p14="http://schemas.microsoft.com/office/powerpoint/2010/main" val="21735113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549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549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5491">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5491">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5491">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5491">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5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&amp; Networks</a:t>
            </a:r>
          </a:p>
        </p:txBody>
      </p:sp>
      <p:sp>
        <p:nvSpPr>
          <p:cNvPr id="577539" name="Rectangle 3"/>
          <p:cNvSpPr>
            <a:spLocks noGrp="1" noChangeArrowheads="1"/>
          </p:cNvSpPr>
          <p:nvPr>
            <p:ph idx="1"/>
          </p:nvPr>
        </p:nvSpPr>
        <p:spPr/>
        <p:txBody>
          <a:bodyPr>
            <a:normAutofit/>
          </a:bodyPr>
          <a:lstStyle/>
          <a:p>
            <a:pPr>
              <a:lnSpc>
                <a:spcPct val="90000"/>
              </a:lnSpc>
            </a:pPr>
            <a:r>
              <a:rPr lang="en-US" sz="2800" dirty="0"/>
              <a:t>How could you </a:t>
            </a:r>
            <a:r>
              <a:rPr lang="en-US" sz="2800" dirty="0" err="1"/>
              <a:t>DoS</a:t>
            </a:r>
            <a:r>
              <a:rPr lang="en-US" sz="2800" dirty="0"/>
              <a:t> a </a:t>
            </a:r>
            <a:r>
              <a:rPr lang="en-US" sz="2800" dirty="0" smtClean="0"/>
              <a:t>target</a:t>
            </a:r>
            <a:r>
              <a:rPr lang="en-US" altLang="ja-JP" sz="2800" dirty="0" smtClean="0"/>
              <a:t>’</a:t>
            </a:r>
            <a:r>
              <a:rPr lang="en-US" sz="2800" dirty="0" smtClean="0"/>
              <a:t>s </a:t>
            </a:r>
            <a:r>
              <a:rPr lang="en-US" sz="2800" dirty="0"/>
              <a:t>Internet access?</a:t>
            </a:r>
          </a:p>
          <a:p>
            <a:pPr lvl="1">
              <a:lnSpc>
                <a:spcPct val="90000"/>
              </a:lnSpc>
            </a:pPr>
            <a:r>
              <a:rPr lang="en-US" sz="2400" dirty="0"/>
              <a:t>Send a </a:t>
            </a:r>
            <a:r>
              <a:rPr lang="en-US" sz="2400" dirty="0">
                <a:solidFill>
                  <a:srgbClr val="FF0000"/>
                </a:solidFill>
              </a:rPr>
              <a:t>zillion</a:t>
            </a:r>
            <a:r>
              <a:rPr lang="en-US" sz="2400" dirty="0"/>
              <a:t> packets at them</a:t>
            </a:r>
          </a:p>
          <a:p>
            <a:pPr lvl="1">
              <a:lnSpc>
                <a:spcPct val="90000"/>
              </a:lnSpc>
            </a:pPr>
            <a:r>
              <a:rPr lang="en-US" sz="2400" dirty="0"/>
              <a:t>Internet lacks isolation between traffic of different users!</a:t>
            </a:r>
          </a:p>
          <a:p>
            <a:pPr>
              <a:lnSpc>
                <a:spcPct val="90000"/>
              </a:lnSpc>
            </a:pPr>
            <a:r>
              <a:rPr lang="en-US" sz="2800" dirty="0"/>
              <a:t>What resources does attacker need to pull this off?</a:t>
            </a:r>
          </a:p>
          <a:p>
            <a:pPr lvl="1">
              <a:lnSpc>
                <a:spcPct val="90000"/>
              </a:lnSpc>
            </a:pPr>
            <a:r>
              <a:rPr lang="en-US" sz="2400" dirty="0"/>
              <a:t>At least as much sending capacity </a:t>
            </a:r>
            <a:r>
              <a:rPr lang="en-US" sz="2400" dirty="0" smtClean="0"/>
              <a:t>(</a:t>
            </a:r>
            <a:r>
              <a:rPr lang="en-US" altLang="ja-JP" sz="2400" dirty="0" smtClean="0"/>
              <a:t>“</a:t>
            </a:r>
            <a:r>
              <a:rPr lang="en-US" sz="2400" dirty="0" smtClean="0"/>
              <a:t>bandwidth”) </a:t>
            </a:r>
            <a:r>
              <a:rPr lang="en-US" sz="2400" dirty="0"/>
              <a:t>as the </a:t>
            </a:r>
            <a:r>
              <a:rPr lang="en-US" sz="2400" dirty="0">
                <a:solidFill>
                  <a:srgbClr val="0000FF"/>
                </a:solidFill>
              </a:rPr>
              <a:t>bottleneck link</a:t>
            </a:r>
            <a:r>
              <a:rPr lang="en-US" sz="2400" dirty="0"/>
              <a:t> of the </a:t>
            </a:r>
            <a:r>
              <a:rPr lang="en-US" sz="2400" dirty="0" smtClean="0"/>
              <a:t>target</a:t>
            </a:r>
            <a:r>
              <a:rPr lang="en-US" altLang="ja-JP" sz="2400" dirty="0" smtClean="0"/>
              <a:t>’</a:t>
            </a:r>
            <a:r>
              <a:rPr lang="en-US" sz="2400" dirty="0" smtClean="0"/>
              <a:t>s </a:t>
            </a:r>
            <a:r>
              <a:rPr lang="en-US" sz="2400" dirty="0"/>
              <a:t>Internet connection</a:t>
            </a:r>
          </a:p>
          <a:p>
            <a:pPr lvl="2">
              <a:lnSpc>
                <a:spcPct val="90000"/>
              </a:lnSpc>
            </a:pPr>
            <a:r>
              <a:rPr lang="en-US" sz="2000" dirty="0"/>
              <a:t>Attacker sends </a:t>
            </a:r>
            <a:r>
              <a:rPr lang="en-US" sz="2000" dirty="0">
                <a:solidFill>
                  <a:srgbClr val="008040"/>
                </a:solidFill>
              </a:rPr>
              <a:t>maximum-sized packets</a:t>
            </a:r>
            <a:endParaRPr lang="en-US" sz="2000" dirty="0"/>
          </a:p>
          <a:p>
            <a:pPr lvl="1">
              <a:lnSpc>
                <a:spcPct val="90000"/>
              </a:lnSpc>
            </a:pPr>
            <a:r>
              <a:rPr lang="en-US" sz="2400" b="1" dirty="0"/>
              <a:t>Or</a:t>
            </a:r>
            <a:r>
              <a:rPr lang="en-US" sz="2400" dirty="0"/>
              <a:t>: overwhelm the rate at which the </a:t>
            </a:r>
            <a:r>
              <a:rPr lang="en-US" sz="2400" dirty="0">
                <a:solidFill>
                  <a:srgbClr val="0000FF"/>
                </a:solidFill>
              </a:rPr>
              <a:t>bottleneck router</a:t>
            </a:r>
            <a:r>
              <a:rPr lang="en-US" sz="2400" dirty="0"/>
              <a:t> can process packets</a:t>
            </a:r>
          </a:p>
          <a:p>
            <a:pPr lvl="2">
              <a:lnSpc>
                <a:spcPct val="90000"/>
              </a:lnSpc>
            </a:pPr>
            <a:r>
              <a:rPr lang="en-US" sz="2000" dirty="0"/>
              <a:t>Attacker sends </a:t>
            </a:r>
            <a:r>
              <a:rPr lang="en-US" sz="2000" dirty="0">
                <a:solidFill>
                  <a:srgbClr val="FF8000"/>
                </a:solidFill>
              </a:rPr>
              <a:t>minimum-sized packets!</a:t>
            </a:r>
            <a:endParaRPr lang="en-US" sz="2000" dirty="0"/>
          </a:p>
          <a:p>
            <a:pPr lvl="3">
              <a:lnSpc>
                <a:spcPct val="90000"/>
              </a:lnSpc>
            </a:pPr>
            <a:r>
              <a:rPr lang="en-US" sz="1800" dirty="0"/>
              <a:t> (in order to maximize the packet arrival rate)</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11</a:t>
            </a:fld>
            <a:endParaRPr lang="en-US"/>
          </a:p>
        </p:txBody>
      </p:sp>
    </p:spTree>
    <p:extLst>
      <p:ext uri="{BB962C8B-B14F-4D97-AF65-F5344CB8AC3E}">
        <p14:creationId xmlns:p14="http://schemas.microsoft.com/office/powerpoint/2010/main" val="21318044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753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57753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75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753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57753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5" end="5"/>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753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75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7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Network </a:t>
            </a:r>
            <a:r>
              <a:rPr lang="en-US" dirty="0" err="1"/>
              <a:t>DoS</a:t>
            </a:r>
            <a:endParaRPr lang="en-US" dirty="0"/>
          </a:p>
        </p:txBody>
      </p:sp>
      <p:sp>
        <p:nvSpPr>
          <p:cNvPr id="579587" name="Rectangle 3"/>
          <p:cNvSpPr>
            <a:spLocks noGrp="1" noChangeArrowheads="1"/>
          </p:cNvSpPr>
          <p:nvPr>
            <p:ph idx="1"/>
          </p:nvPr>
        </p:nvSpPr>
        <p:spPr>
          <a:xfrm>
            <a:off x="201706" y="1600200"/>
            <a:ext cx="8942294" cy="4823385"/>
          </a:xfrm>
        </p:spPr>
        <p:txBody>
          <a:bodyPr>
            <a:normAutofit/>
          </a:bodyPr>
          <a:lstStyle/>
          <a:p>
            <a:r>
              <a:rPr lang="en-US" sz="2400" dirty="0"/>
              <a:t>Suppose an attacker has access to a beefy system with high-speed Internet access (a </a:t>
            </a:r>
            <a:r>
              <a:rPr lang="en-US" altLang="ja-JP" sz="2400" dirty="0" smtClean="0">
                <a:solidFill>
                  <a:schemeClr val="tx1"/>
                </a:solidFill>
              </a:rPr>
              <a:t>“</a:t>
            </a:r>
            <a:r>
              <a:rPr lang="en-US" sz="2400" dirty="0" smtClean="0">
                <a:solidFill>
                  <a:srgbClr val="006B01"/>
                </a:solidFill>
              </a:rPr>
              <a:t>big pipe</a:t>
            </a:r>
            <a:r>
              <a:rPr lang="en-US" sz="2400" dirty="0" smtClean="0">
                <a:solidFill>
                  <a:srgbClr val="000000"/>
                </a:solidFill>
              </a:rPr>
              <a:t>”</a:t>
            </a:r>
            <a:r>
              <a:rPr lang="en-US" sz="2400" dirty="0" smtClean="0"/>
              <a:t>)</a:t>
            </a:r>
            <a:endParaRPr lang="en-US" sz="2400" dirty="0"/>
          </a:p>
          <a:p>
            <a:r>
              <a:rPr lang="en-US" sz="2400" dirty="0"/>
              <a:t>They pump out packets towards the target at a very high </a:t>
            </a:r>
            <a:r>
              <a:rPr lang="en-US" sz="2400" dirty="0" smtClean="0"/>
              <a:t>rate</a:t>
            </a:r>
            <a:endParaRPr lang="en-US" sz="2400" dirty="0"/>
          </a:p>
          <a:p>
            <a:r>
              <a:rPr lang="en-US" sz="2400" dirty="0"/>
              <a:t>What might the target do to defend against the onslaught?</a:t>
            </a:r>
          </a:p>
          <a:p>
            <a:pPr lvl="1" indent="-231775"/>
            <a:r>
              <a:rPr lang="en-US" sz="2000" dirty="0"/>
              <a:t>Install a network </a:t>
            </a:r>
            <a:r>
              <a:rPr lang="en-US" sz="2000" dirty="0">
                <a:solidFill>
                  <a:srgbClr val="0000FF"/>
                </a:solidFill>
              </a:rPr>
              <a:t>filter</a:t>
            </a:r>
            <a:r>
              <a:rPr lang="en-US" sz="2000" dirty="0"/>
              <a:t> to discard any packets that arrive with </a:t>
            </a:r>
            <a:r>
              <a:rPr lang="en-US" sz="2000" dirty="0" smtClean="0"/>
              <a:t>attacker</a:t>
            </a:r>
            <a:r>
              <a:rPr lang="en-US" altLang="ja-JP" sz="2000" dirty="0" smtClean="0"/>
              <a:t>’</a:t>
            </a:r>
            <a:r>
              <a:rPr lang="en-US" sz="2000" dirty="0" smtClean="0"/>
              <a:t>s </a:t>
            </a:r>
            <a:r>
              <a:rPr lang="en-US" sz="2000" dirty="0"/>
              <a:t>IP address as their source</a:t>
            </a:r>
          </a:p>
          <a:p>
            <a:pPr marL="1089025" lvl="2" indent="-171450"/>
            <a:r>
              <a:rPr lang="en-US" sz="1800" dirty="0"/>
              <a:t>E.g.,</a:t>
            </a:r>
            <a:r>
              <a:rPr lang="en-US" sz="2000" dirty="0"/>
              <a:t> </a:t>
            </a:r>
            <a:r>
              <a:rPr lang="en-US" sz="2000" dirty="0">
                <a:latin typeface="Courier New" charset="0"/>
              </a:rPr>
              <a:t>drop * 66.31.1.37:* -&gt; *:*</a:t>
            </a:r>
            <a:endParaRPr lang="en-US" sz="1800" dirty="0"/>
          </a:p>
          <a:p>
            <a:pPr marL="1089025" lvl="2" indent="-171450"/>
            <a:r>
              <a:rPr lang="en-US" sz="1800" dirty="0"/>
              <a:t>Or it can leverage </a:t>
            </a:r>
            <a:r>
              <a:rPr lang="en-US" sz="1800" i="1" dirty="0">
                <a:solidFill>
                  <a:srgbClr val="0000FF"/>
                </a:solidFill>
              </a:rPr>
              <a:t>any other pattern</a:t>
            </a:r>
            <a:r>
              <a:rPr lang="en-US" sz="1800" dirty="0"/>
              <a:t> in the flooding traffic </a:t>
            </a:r>
            <a:r>
              <a:rPr lang="en-US" sz="1800" dirty="0" smtClean="0"/>
              <a:t>that</a:t>
            </a:r>
            <a:r>
              <a:rPr lang="en-US" altLang="ja-JP" sz="1800" dirty="0" smtClean="0"/>
              <a:t>’</a:t>
            </a:r>
            <a:r>
              <a:rPr lang="en-US" sz="1800" dirty="0" smtClean="0"/>
              <a:t>s </a:t>
            </a:r>
            <a:r>
              <a:rPr lang="en-US" sz="1800" dirty="0"/>
              <a:t>not in benign traffic</a:t>
            </a:r>
          </a:p>
          <a:p>
            <a:pPr lvl="1" indent="-231775"/>
            <a:r>
              <a:rPr lang="en-US" sz="2000" dirty="0"/>
              <a:t>Filter = </a:t>
            </a:r>
            <a:r>
              <a:rPr lang="en-US" sz="2000" i="1" dirty="0">
                <a:solidFill>
                  <a:srgbClr val="006B01"/>
                </a:solidFill>
              </a:rPr>
              <a:t>isolation mechanism</a:t>
            </a:r>
            <a:endParaRPr lang="en-US" sz="2000" dirty="0"/>
          </a:p>
          <a:p>
            <a:pPr lvl="1" indent="-231775"/>
            <a:r>
              <a:rPr lang="en-US" sz="2000" dirty="0" smtClean="0"/>
              <a:t>Attacker</a:t>
            </a:r>
            <a:r>
              <a:rPr lang="en-US" altLang="ja-JP" sz="2000" dirty="0" smtClean="0"/>
              <a:t>’</a:t>
            </a:r>
            <a:r>
              <a:rPr lang="en-US" sz="2000" dirty="0" smtClean="0"/>
              <a:t>s </a:t>
            </a:r>
            <a:r>
              <a:rPr lang="en-US" sz="2000" dirty="0"/>
              <a:t>IP address = means of </a:t>
            </a:r>
            <a:r>
              <a:rPr lang="en-US" sz="2000" i="1" dirty="0">
                <a:solidFill>
                  <a:srgbClr val="006B01"/>
                </a:solidFill>
              </a:rPr>
              <a:t>identifying</a:t>
            </a:r>
            <a:r>
              <a:rPr lang="en-US" sz="2000" dirty="0"/>
              <a:t> misbehaving user</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12</a:t>
            </a:fld>
            <a:endParaRPr lang="en-US"/>
          </a:p>
        </p:txBody>
      </p:sp>
    </p:spTree>
    <p:extLst>
      <p:ext uri="{BB962C8B-B14F-4D97-AF65-F5344CB8AC3E}">
        <p14:creationId xmlns:p14="http://schemas.microsoft.com/office/powerpoint/2010/main" val="77383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9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95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9587">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7958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79587">
                                            <p:txEl>
                                              <p:pRg st="0" end="0"/>
                                            </p:txEl>
                                          </p:spTgt>
                                        </p:tgtEl>
                                        <p:attrNameLst>
                                          <p:attrName>ppt_c</p:attrName>
                                        </p:attrNameLst>
                                      </p:cBhvr>
                                      <p:to>
                                        <a:schemeClr val="bg2"/>
                                      </p:to>
                                    </p:animClr>
                                  </p:subTnLst>
                                </p:cTn>
                              </p:par>
                              <p:par>
                                <p:cTn id="13" presetID="1" presetClass="entr" presetSubtype="0" fill="hold" grpId="1" nodeType="withEffect">
                                  <p:stCondLst>
                                    <p:cond delay="0"/>
                                  </p:stCondLst>
                                  <p:childTnLst>
                                    <p:set>
                                      <p:cBhvr>
                                        <p:cTn id="14" dur="1" fill="hold">
                                          <p:stCondLst>
                                            <p:cond delay="0"/>
                                          </p:stCondLst>
                                        </p:cTn>
                                        <p:tgtEl>
                                          <p:spTgt spid="57958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9587">
                                            <p:txEl>
                                              <p:pRg st="1" end="1"/>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95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95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958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958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95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build="p"/>
      <p:bldP spid="579587"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Sounds Pretty Easy …</a:t>
            </a:r>
          </a:p>
        </p:txBody>
      </p:sp>
      <p:sp>
        <p:nvSpPr>
          <p:cNvPr id="581635" name="Rectangle 3"/>
          <p:cNvSpPr>
            <a:spLocks noGrp="1" noChangeArrowheads="1"/>
          </p:cNvSpPr>
          <p:nvPr>
            <p:ph idx="1"/>
          </p:nvPr>
        </p:nvSpPr>
        <p:spPr/>
        <p:txBody>
          <a:bodyPr>
            <a:normAutofit lnSpcReduction="10000"/>
          </a:bodyPr>
          <a:lstStyle/>
          <a:p>
            <a:pPr>
              <a:lnSpc>
                <a:spcPct val="90000"/>
              </a:lnSpc>
            </a:pPr>
            <a:r>
              <a:rPr lang="en-US" sz="2800" dirty="0"/>
              <a:t>… but </a:t>
            </a:r>
            <a:r>
              <a:rPr lang="en-US" sz="2800" dirty="0" smtClean="0"/>
              <a:t>it</a:t>
            </a:r>
            <a:r>
              <a:rPr lang="en-US" altLang="ja-JP" sz="2800" dirty="0" smtClean="0"/>
              <a:t>’</a:t>
            </a:r>
            <a:r>
              <a:rPr lang="en-US" sz="2800" dirty="0" smtClean="0"/>
              <a:t>s </a:t>
            </a:r>
            <a:r>
              <a:rPr lang="en-US" sz="2800" dirty="0"/>
              <a:t>not.  What steps can the attacker take to defeat the filtering?</a:t>
            </a:r>
          </a:p>
          <a:p>
            <a:pPr lvl="1">
              <a:lnSpc>
                <a:spcPct val="90000"/>
              </a:lnSpc>
            </a:pPr>
            <a:r>
              <a:rPr lang="en-US" sz="2400" dirty="0"/>
              <a:t>Make traffic appear as though </a:t>
            </a:r>
            <a:r>
              <a:rPr lang="en-US" sz="2400" dirty="0" smtClean="0"/>
              <a:t>it</a:t>
            </a:r>
            <a:r>
              <a:rPr lang="en-US" altLang="ja-JP" sz="2400" dirty="0" smtClean="0"/>
              <a:t>’</a:t>
            </a:r>
            <a:r>
              <a:rPr lang="en-US" sz="2400" dirty="0" smtClean="0"/>
              <a:t>s </a:t>
            </a:r>
            <a:r>
              <a:rPr lang="en-US" sz="2400" dirty="0"/>
              <a:t>from </a:t>
            </a:r>
            <a:r>
              <a:rPr lang="en-US" sz="2400" dirty="0">
                <a:solidFill>
                  <a:srgbClr val="0000FF"/>
                </a:solidFill>
              </a:rPr>
              <a:t>many hosts</a:t>
            </a:r>
            <a:endParaRPr lang="en-US" sz="2400" dirty="0"/>
          </a:p>
          <a:p>
            <a:pPr lvl="2">
              <a:lnSpc>
                <a:spcPct val="90000"/>
              </a:lnSpc>
              <a:buClr>
                <a:schemeClr val="tx1"/>
              </a:buClr>
            </a:pPr>
            <a:r>
              <a:rPr lang="en-US" sz="2000" dirty="0">
                <a:solidFill>
                  <a:srgbClr val="FF0000"/>
                </a:solidFill>
              </a:rPr>
              <a:t>Spoof</a:t>
            </a:r>
            <a:r>
              <a:rPr lang="en-US" sz="2000" dirty="0"/>
              <a:t> the source address so it </a:t>
            </a:r>
            <a:r>
              <a:rPr lang="en-US" sz="2000" dirty="0" smtClean="0"/>
              <a:t>can</a:t>
            </a:r>
            <a:r>
              <a:rPr lang="en-US" altLang="ja-JP" sz="2000" dirty="0" smtClean="0"/>
              <a:t>’</a:t>
            </a:r>
            <a:r>
              <a:rPr lang="en-US" sz="2000" dirty="0" smtClean="0"/>
              <a:t>t </a:t>
            </a:r>
            <a:r>
              <a:rPr lang="en-US" sz="2000" dirty="0"/>
              <a:t>be used to filter</a:t>
            </a:r>
          </a:p>
          <a:p>
            <a:pPr lvl="3">
              <a:lnSpc>
                <a:spcPct val="90000"/>
              </a:lnSpc>
            </a:pPr>
            <a:r>
              <a:rPr lang="en-US" sz="1800" dirty="0"/>
              <a:t>Just pick a random 32-bit number of each packet sent</a:t>
            </a:r>
          </a:p>
          <a:p>
            <a:pPr lvl="2">
              <a:lnSpc>
                <a:spcPct val="90000"/>
              </a:lnSpc>
            </a:pPr>
            <a:r>
              <a:rPr lang="en-US" sz="2000" dirty="0"/>
              <a:t>How does a defender filter this?</a:t>
            </a:r>
          </a:p>
          <a:p>
            <a:pPr lvl="3">
              <a:lnSpc>
                <a:spcPct val="90000"/>
              </a:lnSpc>
              <a:buClr>
                <a:schemeClr val="tx1"/>
              </a:buClr>
            </a:pPr>
            <a:r>
              <a:rPr lang="en-US" sz="1800" dirty="0">
                <a:solidFill>
                  <a:srgbClr val="FF8000"/>
                </a:solidFill>
              </a:rPr>
              <a:t>They </a:t>
            </a:r>
            <a:r>
              <a:rPr lang="en-US" sz="1800" dirty="0" smtClean="0">
                <a:solidFill>
                  <a:srgbClr val="FF8000"/>
                </a:solidFill>
              </a:rPr>
              <a:t>don</a:t>
            </a:r>
            <a:r>
              <a:rPr lang="en-US" altLang="ja-JP" sz="1800" dirty="0" smtClean="0">
                <a:solidFill>
                  <a:srgbClr val="FF8000"/>
                </a:solidFill>
              </a:rPr>
              <a:t>’</a:t>
            </a:r>
            <a:r>
              <a:rPr lang="en-US" sz="1800" dirty="0" smtClean="0">
                <a:solidFill>
                  <a:srgbClr val="FF8000"/>
                </a:solidFill>
              </a:rPr>
              <a:t>t</a:t>
            </a:r>
            <a:r>
              <a:rPr lang="en-US" sz="1800" dirty="0">
                <a:solidFill>
                  <a:srgbClr val="FF8000"/>
                </a:solidFill>
              </a:rPr>
              <a:t>!</a:t>
            </a:r>
          </a:p>
          <a:p>
            <a:pPr lvl="3">
              <a:lnSpc>
                <a:spcPct val="90000"/>
              </a:lnSpc>
            </a:pPr>
            <a:r>
              <a:rPr lang="en-US" sz="1800" dirty="0"/>
              <a:t>Best they can hope for is that operators around the world implement </a:t>
            </a:r>
            <a:r>
              <a:rPr lang="en-US" sz="1800" dirty="0">
                <a:solidFill>
                  <a:srgbClr val="006B01"/>
                </a:solidFill>
              </a:rPr>
              <a:t>anti-spoofing mechanisms</a:t>
            </a:r>
            <a:r>
              <a:rPr lang="en-US" sz="1800" dirty="0"/>
              <a:t> (today about 75% do)</a:t>
            </a:r>
          </a:p>
          <a:p>
            <a:pPr lvl="1">
              <a:lnSpc>
                <a:spcPct val="90000"/>
              </a:lnSpc>
            </a:pPr>
            <a:r>
              <a:rPr lang="en-US" sz="2400" dirty="0"/>
              <a:t>Use </a:t>
            </a:r>
            <a:r>
              <a:rPr lang="en-US" sz="2400" dirty="0">
                <a:solidFill>
                  <a:srgbClr val="FF0000"/>
                </a:solidFill>
              </a:rPr>
              <a:t>many</a:t>
            </a:r>
            <a:r>
              <a:rPr lang="en-US" sz="2400" dirty="0"/>
              <a:t> hosts to send traffic rather than just one</a:t>
            </a:r>
          </a:p>
          <a:p>
            <a:pPr lvl="2">
              <a:lnSpc>
                <a:spcPct val="90000"/>
              </a:lnSpc>
            </a:pPr>
            <a:r>
              <a:rPr lang="en-US" sz="2000" dirty="0"/>
              <a:t>Distributed Denial-of-Service = </a:t>
            </a:r>
            <a:r>
              <a:rPr lang="en-US" sz="2000" b="1" dirty="0" err="1">
                <a:solidFill>
                  <a:srgbClr val="FF0000"/>
                </a:solidFill>
              </a:rPr>
              <a:t>DDoS</a:t>
            </a:r>
            <a:r>
              <a:rPr lang="en-US" sz="2000" dirty="0"/>
              <a:t> </a:t>
            </a:r>
            <a:r>
              <a:rPr lang="en-US" sz="2000" dirty="0" smtClean="0"/>
              <a:t>(</a:t>
            </a:r>
            <a:r>
              <a:rPr lang="en-US" altLang="ja-JP" sz="2000" dirty="0" smtClean="0"/>
              <a:t>“</a:t>
            </a:r>
            <a:r>
              <a:rPr lang="en-US" sz="2000" dirty="0" err="1" smtClean="0"/>
              <a:t>dee</a:t>
            </a:r>
            <a:r>
              <a:rPr lang="en-US" sz="2000" dirty="0"/>
              <a:t>-</a:t>
            </a:r>
            <a:r>
              <a:rPr lang="en-US" sz="2000" dirty="0" smtClean="0"/>
              <a:t>doss”)</a:t>
            </a:r>
            <a:endParaRPr lang="en-US" sz="2000" dirty="0"/>
          </a:p>
          <a:p>
            <a:pPr lvl="2">
              <a:lnSpc>
                <a:spcPct val="90000"/>
              </a:lnSpc>
            </a:pPr>
            <a:r>
              <a:rPr lang="en-US" sz="2000" dirty="0"/>
              <a:t>Requires defender to install complex filters</a:t>
            </a:r>
          </a:p>
          <a:p>
            <a:pPr lvl="2">
              <a:lnSpc>
                <a:spcPct val="90000"/>
              </a:lnSpc>
            </a:pPr>
            <a:r>
              <a:rPr lang="en-US" sz="2000" dirty="0"/>
              <a:t>How many hosts is </a:t>
            </a:r>
            <a:r>
              <a:rPr lang="en-US" altLang="ja-JP" sz="2000" dirty="0" smtClean="0"/>
              <a:t>“</a:t>
            </a:r>
            <a:r>
              <a:rPr lang="en-US" sz="2000" dirty="0" smtClean="0"/>
              <a:t>enough” </a:t>
            </a:r>
            <a:r>
              <a:rPr lang="en-US" sz="2000" dirty="0"/>
              <a:t>for the attacker?</a:t>
            </a:r>
          </a:p>
          <a:p>
            <a:pPr lvl="3">
              <a:lnSpc>
                <a:spcPct val="90000"/>
              </a:lnSpc>
            </a:pPr>
            <a:r>
              <a:rPr lang="en-US" sz="1800" dirty="0"/>
              <a:t>Today they are very cheap to acquire … :-(</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13</a:t>
            </a:fld>
            <a:endParaRPr lang="en-US"/>
          </a:p>
        </p:txBody>
      </p:sp>
    </p:spTree>
    <p:extLst>
      <p:ext uri="{BB962C8B-B14F-4D97-AF65-F5344CB8AC3E}">
        <p14:creationId xmlns:p14="http://schemas.microsoft.com/office/powerpoint/2010/main" val="420780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1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16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16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163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163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163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163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163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163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163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16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 “Level Playing Field”</a:t>
            </a:r>
          </a:p>
        </p:txBody>
      </p:sp>
      <p:sp>
        <p:nvSpPr>
          <p:cNvPr id="600067" name="Rectangle 3"/>
          <p:cNvSpPr>
            <a:spLocks noGrp="1" noChangeArrowheads="1"/>
          </p:cNvSpPr>
          <p:nvPr>
            <p:ph idx="1"/>
          </p:nvPr>
        </p:nvSpPr>
        <p:spPr/>
        <p:txBody>
          <a:bodyPr>
            <a:normAutofit fontScale="92500"/>
          </a:bodyPr>
          <a:lstStyle/>
          <a:p>
            <a:pPr>
              <a:lnSpc>
                <a:spcPct val="90000"/>
              </a:lnSpc>
            </a:pPr>
            <a:endParaRPr lang="en-US" sz="2800" dirty="0"/>
          </a:p>
          <a:p>
            <a:pPr>
              <a:lnSpc>
                <a:spcPct val="90000"/>
              </a:lnSpc>
            </a:pPr>
            <a:r>
              <a:rPr lang="en-US" sz="2800" dirty="0"/>
              <a:t>When defending resources from exhaustion, need to beware of </a:t>
            </a:r>
            <a:r>
              <a:rPr lang="en-US" sz="2800" dirty="0">
                <a:solidFill>
                  <a:srgbClr val="FF0000"/>
                </a:solidFill>
              </a:rPr>
              <a:t>asymmetries</a:t>
            </a:r>
            <a:r>
              <a:rPr lang="en-US" sz="2800" dirty="0"/>
              <a:t>, where attackers can consume victim resources with little comparable effort</a:t>
            </a:r>
          </a:p>
          <a:p>
            <a:pPr lvl="1">
              <a:lnSpc>
                <a:spcPct val="90000"/>
              </a:lnSpc>
            </a:pPr>
            <a:r>
              <a:rPr lang="en-US" sz="2400" dirty="0"/>
              <a:t>Makes </a:t>
            </a:r>
            <a:r>
              <a:rPr lang="en-US" sz="2400" dirty="0" err="1"/>
              <a:t>DoS</a:t>
            </a:r>
            <a:r>
              <a:rPr lang="en-US" sz="2400" dirty="0"/>
              <a:t> easier to launch</a:t>
            </a:r>
          </a:p>
          <a:p>
            <a:pPr lvl="1">
              <a:lnSpc>
                <a:spcPct val="90000"/>
              </a:lnSpc>
            </a:pPr>
            <a:r>
              <a:rPr lang="en-US" sz="2400" dirty="0"/>
              <a:t>Defense costs much more than attack</a:t>
            </a:r>
          </a:p>
          <a:p>
            <a:pPr>
              <a:lnSpc>
                <a:spcPct val="90000"/>
              </a:lnSpc>
            </a:pPr>
            <a:endParaRPr lang="en-US" sz="2800" dirty="0"/>
          </a:p>
          <a:p>
            <a:pPr>
              <a:lnSpc>
                <a:spcPct val="90000"/>
              </a:lnSpc>
            </a:pPr>
            <a:r>
              <a:rPr lang="en-US" sz="2800" dirty="0"/>
              <a:t>Particularly dangerous form of asymmetry: </a:t>
            </a:r>
            <a:r>
              <a:rPr lang="en-US" sz="2800" b="1" dirty="0">
                <a:solidFill>
                  <a:srgbClr val="008040"/>
                </a:solidFill>
              </a:rPr>
              <a:t>amplification</a:t>
            </a:r>
            <a:endParaRPr lang="en-US" sz="2800" dirty="0"/>
          </a:p>
          <a:p>
            <a:pPr lvl="1">
              <a:lnSpc>
                <a:spcPct val="90000"/>
              </a:lnSpc>
            </a:pPr>
            <a:r>
              <a:rPr lang="en-US" sz="2400" dirty="0"/>
              <a:t>Attacker leverages </a:t>
            </a:r>
            <a:r>
              <a:rPr lang="en-US" sz="2400" dirty="0" smtClean="0"/>
              <a:t>system</a:t>
            </a:r>
            <a:r>
              <a:rPr lang="en-US" altLang="ja-JP" sz="2400" dirty="0" smtClean="0"/>
              <a:t>’</a:t>
            </a:r>
            <a:r>
              <a:rPr lang="en-US" sz="2400" dirty="0" smtClean="0"/>
              <a:t>s </a:t>
            </a:r>
            <a:r>
              <a:rPr lang="en-US" sz="2400" dirty="0"/>
              <a:t>own structure to pump up the load they induce on a resource</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14</a:t>
            </a:fld>
            <a:endParaRPr lang="en-US"/>
          </a:p>
        </p:txBody>
      </p:sp>
    </p:spTree>
    <p:extLst>
      <p:ext uri="{BB962C8B-B14F-4D97-AF65-F5344CB8AC3E}">
        <p14:creationId xmlns:p14="http://schemas.microsoft.com/office/powerpoint/2010/main" val="1042523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1" end="1"/>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6000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2" end="2"/>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6000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3" end="3"/>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006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0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602115" name="Rectangle 3"/>
          <p:cNvSpPr>
            <a:spLocks noGrp="1" noChangeArrowheads="1"/>
          </p:cNvSpPr>
          <p:nvPr>
            <p:ph idx="1"/>
          </p:nvPr>
        </p:nvSpPr>
        <p:spPr/>
        <p:txBody>
          <a:bodyPr/>
          <a:lstStyle/>
          <a:p>
            <a:pPr>
              <a:lnSpc>
                <a:spcPct val="90000"/>
              </a:lnSpc>
            </a:pPr>
            <a:r>
              <a:rPr lang="en-US" sz="2800" dirty="0"/>
              <a:t>One technique for magnifying flood traffic: leverage </a:t>
            </a:r>
            <a:r>
              <a:rPr lang="en-US" sz="2800" dirty="0" smtClean="0"/>
              <a:t>Internet</a:t>
            </a:r>
            <a:r>
              <a:rPr lang="en-US" altLang="ja-JP" sz="2800" dirty="0" smtClean="0"/>
              <a:t>’</a:t>
            </a:r>
            <a:r>
              <a:rPr lang="en-US" sz="2800" dirty="0" smtClean="0"/>
              <a:t>s </a:t>
            </a:r>
            <a:r>
              <a:rPr lang="en-US" sz="2800" i="1" dirty="0">
                <a:solidFill>
                  <a:srgbClr val="FF0000"/>
                </a:solidFill>
              </a:rPr>
              <a:t>broadcast functionality</a:t>
            </a:r>
            <a:endParaRPr lang="en-US" sz="2800"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15</a:t>
            </a:fld>
            <a:endParaRPr lang="en-US"/>
          </a:p>
        </p:txBody>
      </p:sp>
    </p:spTree>
    <p:extLst>
      <p:ext uri="{BB962C8B-B14F-4D97-AF65-F5344CB8AC3E}">
        <p14:creationId xmlns:p14="http://schemas.microsoft.com/office/powerpoint/2010/main" val="40078509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21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768003" name="Rectangle 3"/>
          <p:cNvSpPr>
            <a:spLocks noGrp="1" noChangeArrowheads="1"/>
          </p:cNvSpPr>
          <p:nvPr>
            <p:ph idx="1"/>
          </p:nvPr>
        </p:nvSpPr>
        <p:spPr/>
        <p:txBody>
          <a:bodyPr>
            <a:normAutofit/>
          </a:bodyPr>
          <a:lstStyle/>
          <a:p>
            <a:pPr>
              <a:lnSpc>
                <a:spcPct val="90000"/>
              </a:lnSpc>
            </a:pPr>
            <a:r>
              <a:rPr lang="en-US" sz="2800" dirty="0">
                <a:solidFill>
                  <a:schemeClr val="bg2"/>
                </a:solidFill>
              </a:rPr>
              <a:t>One technique for magnifying flood traffic: leverage </a:t>
            </a:r>
            <a:r>
              <a:rPr lang="en-US" sz="2800" dirty="0" smtClean="0">
                <a:solidFill>
                  <a:schemeClr val="bg2"/>
                </a:solidFill>
              </a:rPr>
              <a:t>Internet</a:t>
            </a:r>
            <a:r>
              <a:rPr lang="en-US" altLang="ja-JP" sz="2800" dirty="0" smtClean="0">
                <a:solidFill>
                  <a:schemeClr val="bg2"/>
                </a:solidFill>
              </a:rPr>
              <a:t>’</a:t>
            </a:r>
            <a:r>
              <a:rPr lang="en-US" sz="2800" dirty="0" smtClean="0">
                <a:solidFill>
                  <a:schemeClr val="bg2"/>
                </a:solidFill>
              </a:rPr>
              <a:t>s </a:t>
            </a:r>
            <a:r>
              <a:rPr lang="en-US" sz="2800" i="1" dirty="0">
                <a:solidFill>
                  <a:schemeClr val="bg2"/>
                </a:solidFill>
              </a:rPr>
              <a:t>broadcast functionality</a:t>
            </a:r>
          </a:p>
          <a:p>
            <a:pPr>
              <a:lnSpc>
                <a:spcPct val="90000"/>
              </a:lnSpc>
            </a:pPr>
            <a:r>
              <a:rPr lang="en-US" sz="2800" dirty="0"/>
              <a:t>How does an attacker exploit this?</a:t>
            </a:r>
          </a:p>
          <a:p>
            <a:pPr lvl="1">
              <a:lnSpc>
                <a:spcPct val="90000"/>
              </a:lnSpc>
            </a:pPr>
            <a:r>
              <a:rPr lang="en-US" sz="2400" dirty="0"/>
              <a:t>Send traffic to the broadcast address and </a:t>
            </a:r>
            <a:r>
              <a:rPr lang="en-US" sz="2400" dirty="0">
                <a:solidFill>
                  <a:srgbClr val="FF0000"/>
                </a:solidFill>
              </a:rPr>
              <a:t>spoof</a:t>
            </a:r>
            <a:r>
              <a:rPr lang="en-US" sz="2400" dirty="0"/>
              <a:t> it</a:t>
            </a:r>
            <a:br>
              <a:rPr lang="en-US" sz="2400" dirty="0"/>
            </a:br>
            <a:r>
              <a:rPr lang="en-US" sz="2400" i="1" dirty="0"/>
              <a:t>as though the </a:t>
            </a:r>
            <a:r>
              <a:rPr lang="en-US" sz="2400" i="1" dirty="0" err="1"/>
              <a:t>DoS</a:t>
            </a:r>
            <a:r>
              <a:rPr lang="en-US" sz="2400" i="1" dirty="0"/>
              <a:t> victim sent it</a:t>
            </a:r>
            <a:endParaRPr lang="en-US" sz="2400" dirty="0"/>
          </a:p>
          <a:p>
            <a:pPr lvl="1">
              <a:lnSpc>
                <a:spcPct val="90000"/>
              </a:lnSpc>
            </a:pPr>
            <a:r>
              <a:rPr lang="en-US" sz="2400" dirty="0"/>
              <a:t>All of the replies then </a:t>
            </a:r>
            <a:r>
              <a:rPr lang="en-US" sz="2400" dirty="0">
                <a:solidFill>
                  <a:srgbClr val="0000FF"/>
                </a:solidFill>
              </a:rPr>
              <a:t>go to the victim</a:t>
            </a:r>
            <a:r>
              <a:rPr lang="en-US" sz="2400" dirty="0"/>
              <a:t> rather than the </a:t>
            </a:r>
            <a:r>
              <a:rPr lang="en-US" sz="2400" dirty="0" smtClean="0"/>
              <a:t>attacker</a:t>
            </a:r>
            <a:r>
              <a:rPr lang="en-US" altLang="ja-JP" sz="2400" dirty="0" smtClean="0"/>
              <a:t>’</a:t>
            </a:r>
            <a:r>
              <a:rPr lang="en-US" sz="2400" dirty="0" smtClean="0"/>
              <a:t>s </a:t>
            </a:r>
            <a:r>
              <a:rPr lang="en-US" sz="2400" dirty="0"/>
              <a:t>machine</a:t>
            </a:r>
          </a:p>
          <a:p>
            <a:pPr lvl="1">
              <a:lnSpc>
                <a:spcPct val="90000"/>
              </a:lnSpc>
            </a:pPr>
            <a:r>
              <a:rPr lang="en-US" sz="2400" dirty="0"/>
              <a:t>Each attacker </a:t>
            </a:r>
            <a:r>
              <a:rPr lang="en-US" sz="2400" dirty="0" err="1"/>
              <a:t>pkt</a:t>
            </a:r>
            <a:r>
              <a:rPr lang="en-US" sz="2400" dirty="0"/>
              <a:t> yields </a:t>
            </a:r>
            <a:r>
              <a:rPr lang="en-US" sz="2400" dirty="0">
                <a:solidFill>
                  <a:srgbClr val="FF0000"/>
                </a:solidFill>
              </a:rPr>
              <a:t>dozens</a:t>
            </a:r>
            <a:r>
              <a:rPr lang="en-US" sz="2400" dirty="0"/>
              <a:t> of flooding </a:t>
            </a:r>
            <a:r>
              <a:rPr lang="en-US" sz="2400" dirty="0" err="1" smtClean="0"/>
              <a:t>pkts</a:t>
            </a:r>
            <a:endParaRPr lang="en-US" sz="2400" dirty="0"/>
          </a:p>
        </p:txBody>
      </p:sp>
      <p:sp>
        <p:nvSpPr>
          <p:cNvPr id="768004" name="Rectangle 4"/>
          <p:cNvSpPr>
            <a:spLocks noChangeArrowheads="1"/>
          </p:cNvSpPr>
          <p:nvPr/>
        </p:nvSpPr>
        <p:spPr bwMode="auto">
          <a:xfrm>
            <a:off x="7772400" y="2819400"/>
            <a:ext cx="914400" cy="646331"/>
          </a:xfrm>
          <a:prstGeom prst="rect">
            <a:avLst/>
          </a:prstGeom>
          <a:noFill/>
          <a:ln w="9525">
            <a:solidFill>
              <a:srgbClr val="006B0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i="1" dirty="0" err="1">
                <a:solidFill>
                  <a:srgbClr val="006B01"/>
                </a:solidFill>
                <a:latin typeface="Tahoma"/>
                <a:cs typeface="Tahoma"/>
              </a:rPr>
              <a:t>smurf</a:t>
            </a:r>
            <a:r>
              <a:rPr lang="en-US" b="0" dirty="0">
                <a:solidFill>
                  <a:srgbClr val="006B01"/>
                </a:solidFill>
                <a:latin typeface="Tahoma"/>
                <a:cs typeface="Tahoma"/>
              </a:rPr>
              <a:t> attack</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16</a:t>
            </a:fld>
            <a:endParaRPr lang="en-US"/>
          </a:p>
        </p:txBody>
      </p:sp>
    </p:spTree>
    <p:extLst>
      <p:ext uri="{BB962C8B-B14F-4D97-AF65-F5344CB8AC3E}">
        <p14:creationId xmlns:p14="http://schemas.microsoft.com/office/powerpoint/2010/main" val="15165067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8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80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80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4" end="4"/>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8004"/>
                                        </p:tgtEl>
                                        <p:attrNameLst>
                                          <p:attrName>style.visibility</p:attrName>
                                        </p:attrNameLst>
                                      </p:cBhvr>
                                      <p:to>
                                        <p:strVal val="visible"/>
                                      </p:to>
                                    </p:set>
                                  </p:childTnLst>
                                  <p:subTnLst>
                                    <p:set>
                                      <p:cBhvr override="childStyle">
                                        <p:cTn dur="1" fill="hold" display="0" masterRel="nextClick" afterEffect="1"/>
                                        <p:tgtEl>
                                          <p:spTgt spid="76800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build="p"/>
      <p:bldP spid="7680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Smurf Example</a:t>
            </a:r>
            <a:endParaRPr lang="en-US" dirty="0"/>
          </a:p>
        </p:txBody>
      </p:sp>
      <p:sp>
        <p:nvSpPr>
          <p:cNvPr id="6" name="Rectangle 5"/>
          <p:cNvSpPr/>
          <p:nvPr/>
        </p:nvSpPr>
        <p:spPr>
          <a:xfrm>
            <a:off x="685800" y="5181600"/>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90800" y="2133600"/>
            <a:ext cx="2819400" cy="22098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9" name="Rectangle 8"/>
          <p:cNvSpPr/>
          <p:nvPr/>
        </p:nvSpPr>
        <p:spPr>
          <a:xfrm>
            <a:off x="6324600" y="19812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10" name="Rectangle 9"/>
          <p:cNvSpPr/>
          <p:nvPr/>
        </p:nvSpPr>
        <p:spPr>
          <a:xfrm>
            <a:off x="685800" y="160020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flipH="1">
            <a:off x="2195327" y="1729589"/>
            <a:ext cx="4051905" cy="645354"/>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 name="connsiteX0" fmla="*/ 0 w 3676954"/>
              <a:gd name="connsiteY0" fmla="*/ 4 h 243653"/>
              <a:gd name="connsiteX1" fmla="*/ 628951 w 3676954"/>
              <a:gd name="connsiteY1" fmla="*/ 241909 h 243653"/>
              <a:gd name="connsiteX2" fmla="*/ 3676952 w 3676954"/>
              <a:gd name="connsiteY2" fmla="*/ 205623 h 243653"/>
              <a:gd name="connsiteX0" fmla="*/ 0 w 3676952"/>
              <a:gd name="connsiteY0" fmla="*/ 4 h 250854"/>
              <a:gd name="connsiteX1" fmla="*/ 628951 w 3676952"/>
              <a:gd name="connsiteY1" fmla="*/ 241909 h 250854"/>
              <a:gd name="connsiteX2" fmla="*/ 3676952 w 3676952"/>
              <a:gd name="connsiteY2" fmla="*/ 205623 h 250854"/>
              <a:gd name="connsiteX0" fmla="*/ 0 w 3676952"/>
              <a:gd name="connsiteY0" fmla="*/ 1 h 799632"/>
              <a:gd name="connsiteX1" fmla="*/ 1802189 w 3676952"/>
              <a:gd name="connsiteY1" fmla="*/ 798287 h 799632"/>
              <a:gd name="connsiteX2" fmla="*/ 3676952 w 3676952"/>
              <a:gd name="connsiteY2" fmla="*/ 205620 h 799632"/>
              <a:gd name="connsiteX0" fmla="*/ 0 w 4051905"/>
              <a:gd name="connsiteY0" fmla="*/ 616896 h 645354"/>
              <a:gd name="connsiteX1" fmla="*/ 2177142 w 4051905"/>
              <a:gd name="connsiteY1" fmla="*/ 592706 h 645354"/>
              <a:gd name="connsiteX2" fmla="*/ 4051905 w 4051905"/>
              <a:gd name="connsiteY2" fmla="*/ 39 h 645354"/>
            </a:gdLst>
            <a:ahLst/>
            <a:cxnLst>
              <a:cxn ang="0">
                <a:pos x="connsiteX0" y="connsiteY0"/>
              </a:cxn>
              <a:cxn ang="0">
                <a:pos x="connsiteX1" y="connsiteY1"/>
              </a:cxn>
              <a:cxn ang="0">
                <a:pos x="connsiteX2" y="connsiteY2"/>
              </a:cxn>
            </a:cxnLst>
            <a:rect l="l" t="t" r="r" b="b"/>
            <a:pathLst>
              <a:path w="4051905" h="645354">
                <a:moveTo>
                  <a:pt x="0" y="616896"/>
                </a:moveTo>
                <a:cubicBezTo>
                  <a:pt x="184451" y="615889"/>
                  <a:pt x="1501825" y="695515"/>
                  <a:pt x="2177142" y="592706"/>
                </a:cubicBezTo>
                <a:cubicBezTo>
                  <a:pt x="2852459" y="489897"/>
                  <a:pt x="3546929" y="-5002"/>
                  <a:pt x="4051905" y="39"/>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H="1">
            <a:off x="2190448" y="2047631"/>
            <a:ext cx="4112380" cy="131838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959428"/>
              <a:gd name="connsiteY0" fmla="*/ 592920 h 592920"/>
              <a:gd name="connsiteX1" fmla="*/ 1608665 w 1959428"/>
              <a:gd name="connsiteY1" fmla="*/ 254 h 592920"/>
              <a:gd name="connsiteX2" fmla="*/ 1959428 w 1959428"/>
              <a:gd name="connsiteY2" fmla="*/ 544539 h 592920"/>
              <a:gd name="connsiteX0" fmla="*/ 0 w 4112380"/>
              <a:gd name="connsiteY0" fmla="*/ 1407661 h 1407661"/>
              <a:gd name="connsiteX1" fmla="*/ 1608665 w 4112380"/>
              <a:gd name="connsiteY1" fmla="*/ 814995 h 1407661"/>
              <a:gd name="connsiteX2" fmla="*/ 4112380 w 4112380"/>
              <a:gd name="connsiteY2" fmla="*/ 89280 h 1407661"/>
              <a:gd name="connsiteX0" fmla="*/ 0 w 4112380"/>
              <a:gd name="connsiteY0" fmla="*/ 1318381 h 1318381"/>
              <a:gd name="connsiteX1" fmla="*/ 1608665 w 4112380"/>
              <a:gd name="connsiteY1" fmla="*/ 725715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Lst>
            <a:ahLst/>
            <a:cxnLst>
              <a:cxn ang="0">
                <a:pos x="connsiteX0" y="connsiteY0"/>
              </a:cxn>
              <a:cxn ang="0">
                <a:pos x="connsiteX1" y="connsiteY1"/>
              </a:cxn>
              <a:cxn ang="0">
                <a:pos x="connsiteX2" y="connsiteY2"/>
              </a:cxn>
            </a:cxnLst>
            <a:rect l="l" t="t" r="r" b="b"/>
            <a:pathLst>
              <a:path w="4112380" h="1318381">
                <a:moveTo>
                  <a:pt x="0" y="1318381"/>
                </a:moveTo>
                <a:cubicBezTo>
                  <a:pt x="220738" y="1268992"/>
                  <a:pt x="1261934" y="643064"/>
                  <a:pt x="2273903" y="616857"/>
                </a:cubicBezTo>
                <a:cubicBezTo>
                  <a:pt x="3285872" y="590650"/>
                  <a:pt x="3692071" y="164293"/>
                  <a:pt x="411238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1371598" y="3880100"/>
            <a:ext cx="4463145" cy="105307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 name="connsiteX0" fmla="*/ 0 w 4729240"/>
              <a:gd name="connsiteY0" fmla="*/ 983484 h 983484"/>
              <a:gd name="connsiteX1" fmla="*/ 3870476 w 4729240"/>
              <a:gd name="connsiteY1" fmla="*/ 3767 h 983484"/>
              <a:gd name="connsiteX2" fmla="*/ 4729240 w 4729240"/>
              <a:gd name="connsiteY2" fmla="*/ 717386 h 983484"/>
              <a:gd name="connsiteX0" fmla="*/ 0 w 4729240"/>
              <a:gd name="connsiteY0" fmla="*/ 971507 h 971507"/>
              <a:gd name="connsiteX1" fmla="*/ 2431143 w 4729240"/>
              <a:gd name="connsiteY1" fmla="*/ 3885 h 971507"/>
              <a:gd name="connsiteX2" fmla="*/ 4729240 w 4729240"/>
              <a:gd name="connsiteY2" fmla="*/ 705409 h 971507"/>
              <a:gd name="connsiteX0" fmla="*/ 0 w 4463145"/>
              <a:gd name="connsiteY0" fmla="*/ 1156257 h 1156257"/>
              <a:gd name="connsiteX1" fmla="*/ 2431143 w 4463145"/>
              <a:gd name="connsiteY1" fmla="*/ 188635 h 1156257"/>
              <a:gd name="connsiteX2" fmla="*/ 4463145 w 4463145"/>
              <a:gd name="connsiteY2" fmla="*/ 237017 h 1156257"/>
              <a:gd name="connsiteX0" fmla="*/ 0 w 4463145"/>
              <a:gd name="connsiteY0" fmla="*/ 1053071 h 1053071"/>
              <a:gd name="connsiteX1" fmla="*/ 2431143 w 4463145"/>
              <a:gd name="connsiteY1" fmla="*/ 85449 h 1053071"/>
              <a:gd name="connsiteX2" fmla="*/ 4463145 w 4463145"/>
              <a:gd name="connsiteY2" fmla="*/ 133831 h 1053071"/>
            </a:gdLst>
            <a:ahLst/>
            <a:cxnLst>
              <a:cxn ang="0">
                <a:pos x="connsiteX0" y="connsiteY0"/>
              </a:cxn>
              <a:cxn ang="0">
                <a:pos x="connsiteX1" y="connsiteY1"/>
              </a:cxn>
              <a:cxn ang="0">
                <a:pos x="connsiteX2" y="connsiteY2"/>
              </a:cxn>
            </a:cxnLst>
            <a:rect l="l" t="t" r="r" b="b"/>
            <a:pathLst>
              <a:path w="4463145" h="1053071">
                <a:moveTo>
                  <a:pt x="0" y="1053071"/>
                </a:moveTo>
                <a:cubicBezTo>
                  <a:pt x="111881" y="725492"/>
                  <a:pt x="1687285" y="238656"/>
                  <a:pt x="2431143" y="85449"/>
                </a:cubicBezTo>
                <a:cubicBezTo>
                  <a:pt x="3175001" y="-67758"/>
                  <a:pt x="4042836" y="7839"/>
                  <a:pt x="4463145" y="133831"/>
                </a:cubicBezTo>
              </a:path>
            </a:pathLst>
          </a:custGeom>
          <a:ln w="57150" cmpd="sng">
            <a:solidFill>
              <a:schemeClr val="tx1">
                <a:lumMod val="75000"/>
                <a:lumOff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flipH="1">
            <a:off x="2154161" y="2372993"/>
            <a:ext cx="4172857" cy="2346476"/>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4281714"/>
              <a:gd name="connsiteY0" fmla="*/ 1850571 h 1872623"/>
              <a:gd name="connsiteX1" fmla="*/ 3519713 w 4281714"/>
              <a:gd name="connsiteY1" fmla="*/ 314477 h 1872623"/>
              <a:gd name="connsiteX2" fmla="*/ 4281714 w 4281714"/>
              <a:gd name="connsiteY2" fmla="*/ 0 h 1872623"/>
              <a:gd name="connsiteX0" fmla="*/ 0 w 4184952"/>
              <a:gd name="connsiteY0" fmla="*/ 2261809 h 2284817"/>
              <a:gd name="connsiteX1" fmla="*/ 3519713 w 4184952"/>
              <a:gd name="connsiteY1" fmla="*/ 725715 h 2284817"/>
              <a:gd name="connsiteX2" fmla="*/ 4184952 w 4184952"/>
              <a:gd name="connsiteY2" fmla="*/ 0 h 2284817"/>
              <a:gd name="connsiteX0" fmla="*/ 0 w 4184952"/>
              <a:gd name="connsiteY0" fmla="*/ 2261809 h 2297286"/>
              <a:gd name="connsiteX1" fmla="*/ 2539999 w 4184952"/>
              <a:gd name="connsiteY1" fmla="*/ 1270001 h 2297286"/>
              <a:gd name="connsiteX2" fmla="*/ 4184952 w 4184952"/>
              <a:gd name="connsiteY2" fmla="*/ 0 h 2297286"/>
              <a:gd name="connsiteX0" fmla="*/ 0 w 4184952"/>
              <a:gd name="connsiteY0" fmla="*/ 2261809 h 2261809"/>
              <a:gd name="connsiteX1" fmla="*/ 2539999 w 4184952"/>
              <a:gd name="connsiteY1" fmla="*/ 1270001 h 2261809"/>
              <a:gd name="connsiteX2" fmla="*/ 4184952 w 4184952"/>
              <a:gd name="connsiteY2" fmla="*/ 0 h 2261809"/>
              <a:gd name="connsiteX0" fmla="*/ 0 w 4172857"/>
              <a:gd name="connsiteY0" fmla="*/ 2346476 h 2346476"/>
              <a:gd name="connsiteX1" fmla="*/ 2527904 w 4172857"/>
              <a:gd name="connsiteY1" fmla="*/ 1270001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Lst>
            <a:ahLst/>
            <a:cxnLst>
              <a:cxn ang="0">
                <a:pos x="connsiteX0" y="connsiteY0"/>
              </a:cxn>
              <a:cxn ang="0">
                <a:pos x="connsiteX1" y="connsiteY1"/>
              </a:cxn>
              <a:cxn ang="0">
                <a:pos x="connsiteX2" y="connsiteY2"/>
              </a:cxn>
            </a:cxnLst>
            <a:rect l="l" t="t" r="r" b="b"/>
            <a:pathLst>
              <a:path w="4172857" h="2346476">
                <a:moveTo>
                  <a:pt x="0" y="2346476"/>
                </a:moveTo>
                <a:cubicBezTo>
                  <a:pt x="535214" y="386039"/>
                  <a:pt x="1578428" y="596699"/>
                  <a:pt x="2334380" y="592668"/>
                </a:cubicBezTo>
                <a:cubicBezTo>
                  <a:pt x="3090332" y="588637"/>
                  <a:pt x="3837214" y="236865"/>
                  <a:pt x="4172857"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4835769"/>
            <a:ext cx="2021407" cy="369332"/>
          </a:xfrm>
          <a:prstGeom prst="rect">
            <a:avLst/>
          </a:prstGeom>
          <a:noFill/>
        </p:spPr>
        <p:txBody>
          <a:bodyPr wrap="none" rtlCol="0">
            <a:spAutoFit/>
          </a:bodyPr>
          <a:lstStyle/>
          <a:p>
            <a:pPr algn="ctr"/>
            <a:r>
              <a:rPr lang="en-US" dirty="0" smtClean="0"/>
              <a:t>Real IP: 1.1.1.1</a:t>
            </a:r>
            <a:endParaRPr lang="en-US" dirty="0"/>
          </a:p>
        </p:txBody>
      </p:sp>
      <p:sp>
        <p:nvSpPr>
          <p:cNvPr id="19" name="TextBox 18"/>
          <p:cNvSpPr txBox="1"/>
          <p:nvPr/>
        </p:nvSpPr>
        <p:spPr>
          <a:xfrm>
            <a:off x="609600" y="2555631"/>
            <a:ext cx="1445904" cy="369332"/>
          </a:xfrm>
          <a:prstGeom prst="rect">
            <a:avLst/>
          </a:prstGeom>
          <a:noFill/>
        </p:spPr>
        <p:txBody>
          <a:bodyPr wrap="none" rtlCol="0">
            <a:spAutoFit/>
          </a:bodyPr>
          <a:lstStyle/>
          <a:p>
            <a:pPr algn="ctr"/>
            <a:r>
              <a:rPr lang="en-US" dirty="0" smtClean="0"/>
              <a:t>IP: 3.3.3.3</a:t>
            </a:r>
            <a:endParaRPr lang="en-US" dirty="0"/>
          </a:p>
        </p:txBody>
      </p:sp>
      <p:sp>
        <p:nvSpPr>
          <p:cNvPr id="21" name="Rectangle 20"/>
          <p:cNvSpPr/>
          <p:nvPr/>
        </p:nvSpPr>
        <p:spPr>
          <a:xfrm>
            <a:off x="2514600" y="4419600"/>
            <a:ext cx="3352800" cy="1143000"/>
          </a:xfrm>
          <a:prstGeom prst="rect">
            <a:avLst/>
          </a:prstGeom>
          <a:solidFill>
            <a:schemeClr val="tx1">
              <a:lumMod val="75000"/>
              <a:lumOff val="25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Request</a:t>
            </a:r>
            <a:br>
              <a:rPr lang="en-US" dirty="0" smtClean="0">
                <a:solidFill>
                  <a:schemeClr val="bg1"/>
                </a:solidFill>
              </a:rPr>
            </a:br>
            <a:r>
              <a:rPr lang="en-US" dirty="0" smtClean="0">
                <a:solidFill>
                  <a:schemeClr val="bg1"/>
                </a:solidFill>
              </a:rPr>
              <a:t>Source </a:t>
            </a:r>
            <a:r>
              <a:rPr lang="en-US" dirty="0">
                <a:solidFill>
                  <a:schemeClr val="bg1"/>
                </a:solidFill>
              </a:rPr>
              <a:t>(spoofed): 3.3.3.3</a:t>
            </a:r>
            <a:br>
              <a:rPr lang="en-US" dirty="0">
                <a:solidFill>
                  <a:schemeClr val="bg1"/>
                </a:solidFill>
              </a:rPr>
            </a:br>
            <a:r>
              <a:rPr lang="en-US" dirty="0" smtClean="0">
                <a:solidFill>
                  <a:schemeClr val="bg1"/>
                </a:solidFill>
              </a:rPr>
              <a:t>Destination (broadcast): 2.2.2.255</a:t>
            </a:r>
            <a:endParaRPr lang="en-US" dirty="0">
              <a:solidFill>
                <a:schemeClr val="bg1"/>
              </a:solidFill>
            </a:endParaRPr>
          </a:p>
        </p:txBody>
      </p:sp>
      <p:sp>
        <p:nvSpPr>
          <p:cNvPr id="20" name="Rectangle 19"/>
          <p:cNvSpPr/>
          <p:nvPr/>
        </p:nvSpPr>
        <p:spPr>
          <a:xfrm>
            <a:off x="6324600" y="33909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2" name="Rectangle 21"/>
          <p:cNvSpPr/>
          <p:nvPr/>
        </p:nvSpPr>
        <p:spPr>
          <a:xfrm>
            <a:off x="6324600" y="48006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3" name="Rectangle 22"/>
          <p:cNvSpPr/>
          <p:nvPr/>
        </p:nvSpPr>
        <p:spPr>
          <a:xfrm>
            <a:off x="3429000" y="1371600"/>
            <a:ext cx="1905000" cy="6858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Replies</a:t>
            </a:r>
            <a:endParaRPr lang="en-US" dirty="0">
              <a:solidFill>
                <a:schemeClr val="bg1"/>
              </a:solidFill>
            </a:endParaRPr>
          </a:p>
        </p:txBody>
      </p:sp>
      <p:sp>
        <p:nvSpPr>
          <p:cNvPr id="11" name="Date Placeholder 10"/>
          <p:cNvSpPr>
            <a:spLocks noGrp="1"/>
          </p:cNvSpPr>
          <p:nvPr>
            <p:ph type="dt" sz="half" idx="10"/>
          </p:nvPr>
        </p:nvSpPr>
        <p:spPr/>
        <p:txBody>
          <a:bodyPr/>
          <a:lstStyle/>
          <a:p>
            <a:r>
              <a:rPr lang="en-US" smtClean="0"/>
              <a:t>26 Mar 2015</a:t>
            </a:r>
            <a:endParaRPr lang="en-US"/>
          </a:p>
        </p:txBody>
      </p:sp>
      <p:sp>
        <p:nvSpPr>
          <p:cNvPr id="13" name="Footer Placeholder 12"/>
          <p:cNvSpPr>
            <a:spLocks noGrp="1"/>
          </p:cNvSpPr>
          <p:nvPr>
            <p:ph type="ftr" sz="quarter" idx="11"/>
          </p:nvPr>
        </p:nvSpPr>
        <p:spPr/>
        <p:txBody>
          <a:bodyPr/>
          <a:lstStyle/>
          <a:p>
            <a:r>
              <a:rPr lang="en-US" smtClean="0"/>
              <a:t>Marco Canini, © 2015</a:t>
            </a:r>
            <a:endParaRPr lang="en-US"/>
          </a:p>
        </p:txBody>
      </p:sp>
      <p:sp>
        <p:nvSpPr>
          <p:cNvPr id="24" name="Slide Number Placeholder 23"/>
          <p:cNvSpPr>
            <a:spLocks noGrp="1"/>
          </p:cNvSpPr>
          <p:nvPr>
            <p:ph type="sldNum" sz="quarter" idx="12"/>
          </p:nvPr>
        </p:nvSpPr>
        <p:spPr/>
        <p:txBody>
          <a:bodyPr/>
          <a:lstStyle/>
          <a:p>
            <a:fld id="{E1AEAC84-D1C9-0441-9C6D-2A786F1B0818}" type="slidenum">
              <a:rPr lang="en-US" smtClean="0"/>
              <a:pPr/>
              <a:t>17</a:t>
            </a:fld>
            <a:endParaRPr lang="en-US"/>
          </a:p>
        </p:txBody>
      </p:sp>
    </p:spTree>
    <p:extLst>
      <p:ext uri="{BB962C8B-B14F-4D97-AF65-F5344CB8AC3E}">
        <p14:creationId xmlns:p14="http://schemas.microsoft.com/office/powerpoint/2010/main" val="322752266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768003" name="Rectangle 3"/>
          <p:cNvSpPr>
            <a:spLocks noGrp="1" noChangeArrowheads="1"/>
          </p:cNvSpPr>
          <p:nvPr>
            <p:ph idx="1"/>
          </p:nvPr>
        </p:nvSpPr>
        <p:spPr/>
        <p:txBody>
          <a:bodyPr>
            <a:normAutofit lnSpcReduction="10000"/>
          </a:bodyPr>
          <a:lstStyle/>
          <a:p>
            <a:pPr>
              <a:lnSpc>
                <a:spcPct val="90000"/>
              </a:lnSpc>
            </a:pPr>
            <a:r>
              <a:rPr lang="en-US" sz="2800" dirty="0">
                <a:solidFill>
                  <a:schemeClr val="bg2"/>
                </a:solidFill>
              </a:rPr>
              <a:t>One technique for magnifying flood traffic: leverage </a:t>
            </a:r>
            <a:r>
              <a:rPr lang="en-US" sz="2800" dirty="0" smtClean="0">
                <a:solidFill>
                  <a:schemeClr val="bg2"/>
                </a:solidFill>
              </a:rPr>
              <a:t>Internet</a:t>
            </a:r>
            <a:r>
              <a:rPr lang="en-US" altLang="ja-JP" sz="2800" dirty="0" smtClean="0">
                <a:solidFill>
                  <a:schemeClr val="bg2"/>
                </a:solidFill>
              </a:rPr>
              <a:t>’</a:t>
            </a:r>
            <a:r>
              <a:rPr lang="en-US" sz="2800" dirty="0" smtClean="0">
                <a:solidFill>
                  <a:schemeClr val="bg2"/>
                </a:solidFill>
              </a:rPr>
              <a:t>s </a:t>
            </a:r>
            <a:r>
              <a:rPr lang="en-US" sz="2800" i="1" dirty="0">
                <a:solidFill>
                  <a:schemeClr val="bg2"/>
                </a:solidFill>
              </a:rPr>
              <a:t>broadcast functionality</a:t>
            </a:r>
          </a:p>
          <a:p>
            <a:pPr>
              <a:lnSpc>
                <a:spcPct val="90000"/>
              </a:lnSpc>
            </a:pPr>
            <a:r>
              <a:rPr lang="en-US" sz="2800" dirty="0">
                <a:solidFill>
                  <a:srgbClr val="C3AFCC"/>
                </a:solidFill>
              </a:rPr>
              <a:t>How does an attacker exploit this?</a:t>
            </a:r>
          </a:p>
          <a:p>
            <a:pPr lvl="1">
              <a:lnSpc>
                <a:spcPct val="90000"/>
              </a:lnSpc>
            </a:pPr>
            <a:r>
              <a:rPr lang="en-US" sz="2400" dirty="0">
                <a:solidFill>
                  <a:srgbClr val="C3AFCC"/>
                </a:solidFill>
              </a:rPr>
              <a:t>Send traffic to the broadcast address and spoof it</a:t>
            </a:r>
            <a:br>
              <a:rPr lang="en-US" sz="2400" dirty="0">
                <a:solidFill>
                  <a:srgbClr val="C3AFCC"/>
                </a:solidFill>
              </a:rPr>
            </a:br>
            <a:r>
              <a:rPr lang="en-US" sz="2400" i="1" dirty="0">
                <a:solidFill>
                  <a:srgbClr val="C3AFCC"/>
                </a:solidFill>
              </a:rPr>
              <a:t>as though the </a:t>
            </a:r>
            <a:r>
              <a:rPr lang="en-US" sz="2400" i="1" dirty="0" err="1">
                <a:solidFill>
                  <a:srgbClr val="C3AFCC"/>
                </a:solidFill>
              </a:rPr>
              <a:t>DoS</a:t>
            </a:r>
            <a:r>
              <a:rPr lang="en-US" sz="2400" i="1" dirty="0">
                <a:solidFill>
                  <a:srgbClr val="C3AFCC"/>
                </a:solidFill>
              </a:rPr>
              <a:t> victim sent it</a:t>
            </a:r>
            <a:endParaRPr lang="en-US" sz="2400" dirty="0">
              <a:solidFill>
                <a:srgbClr val="C3AFCC"/>
              </a:solidFill>
            </a:endParaRPr>
          </a:p>
          <a:p>
            <a:pPr lvl="1">
              <a:lnSpc>
                <a:spcPct val="90000"/>
              </a:lnSpc>
            </a:pPr>
            <a:r>
              <a:rPr lang="en-US" sz="2400" dirty="0">
                <a:solidFill>
                  <a:srgbClr val="C3AFCC"/>
                </a:solidFill>
              </a:rPr>
              <a:t>All of the replies then go to the victim rather than the </a:t>
            </a:r>
            <a:r>
              <a:rPr lang="en-US" sz="2400" dirty="0" smtClean="0">
                <a:solidFill>
                  <a:srgbClr val="C3AFCC"/>
                </a:solidFill>
              </a:rPr>
              <a:t>attacker</a:t>
            </a:r>
            <a:r>
              <a:rPr lang="en-US" altLang="ja-JP" sz="2400" dirty="0" smtClean="0">
                <a:solidFill>
                  <a:srgbClr val="C3AFCC"/>
                </a:solidFill>
              </a:rPr>
              <a:t>’</a:t>
            </a:r>
            <a:r>
              <a:rPr lang="en-US" sz="2400" dirty="0" smtClean="0">
                <a:solidFill>
                  <a:srgbClr val="C3AFCC"/>
                </a:solidFill>
              </a:rPr>
              <a:t>s </a:t>
            </a:r>
            <a:r>
              <a:rPr lang="en-US" sz="2400" dirty="0">
                <a:solidFill>
                  <a:srgbClr val="C3AFCC"/>
                </a:solidFill>
              </a:rPr>
              <a:t>machine</a:t>
            </a:r>
          </a:p>
          <a:p>
            <a:pPr lvl="1">
              <a:lnSpc>
                <a:spcPct val="90000"/>
              </a:lnSpc>
            </a:pPr>
            <a:r>
              <a:rPr lang="en-US" sz="2400" dirty="0">
                <a:solidFill>
                  <a:srgbClr val="C3AFCC"/>
                </a:solidFill>
              </a:rPr>
              <a:t>Each attacker </a:t>
            </a:r>
            <a:r>
              <a:rPr lang="en-US" sz="2400" dirty="0" err="1">
                <a:solidFill>
                  <a:srgbClr val="C3AFCC"/>
                </a:solidFill>
              </a:rPr>
              <a:t>pkt</a:t>
            </a:r>
            <a:r>
              <a:rPr lang="en-US" sz="2400" dirty="0">
                <a:solidFill>
                  <a:srgbClr val="C3AFCC"/>
                </a:solidFill>
              </a:rPr>
              <a:t> yields dozens of flooding </a:t>
            </a:r>
            <a:r>
              <a:rPr lang="en-US" sz="2400" dirty="0" err="1">
                <a:solidFill>
                  <a:srgbClr val="C3AFCC"/>
                </a:solidFill>
              </a:rPr>
              <a:t>pkts</a:t>
            </a:r>
            <a:endParaRPr lang="en-US" sz="2400" dirty="0">
              <a:solidFill>
                <a:srgbClr val="C3AFCC"/>
              </a:solidFill>
            </a:endParaRPr>
          </a:p>
          <a:p>
            <a:pPr>
              <a:lnSpc>
                <a:spcPct val="90000"/>
              </a:lnSpc>
            </a:pPr>
            <a:r>
              <a:rPr lang="en-US" sz="2800" dirty="0"/>
              <a:t>Another example: DNS lookups</a:t>
            </a:r>
          </a:p>
          <a:p>
            <a:pPr lvl="1">
              <a:lnSpc>
                <a:spcPct val="90000"/>
              </a:lnSpc>
            </a:pPr>
            <a:r>
              <a:rPr lang="en-US" sz="2400" i="1" dirty="0"/>
              <a:t>Reply is often much bigger than request</a:t>
            </a:r>
            <a:endParaRPr lang="en-US" sz="2400" dirty="0"/>
          </a:p>
          <a:p>
            <a:pPr lvl="1">
              <a:lnSpc>
                <a:spcPct val="90000"/>
              </a:lnSpc>
            </a:pPr>
            <a:r>
              <a:rPr lang="en-US" sz="2400" dirty="0"/>
              <a:t>So attacker spoofs request seemingly from the target</a:t>
            </a:r>
          </a:p>
          <a:p>
            <a:pPr marL="1085850" lvl="2">
              <a:lnSpc>
                <a:spcPct val="90000"/>
              </a:lnSpc>
            </a:pPr>
            <a:r>
              <a:rPr lang="en-US" sz="2000" dirty="0"/>
              <a:t>Small attacker packet yields </a:t>
            </a:r>
            <a:r>
              <a:rPr lang="en-US" sz="2000" dirty="0">
                <a:solidFill>
                  <a:srgbClr val="FF0000"/>
                </a:solidFill>
              </a:rPr>
              <a:t>large</a:t>
            </a:r>
            <a:r>
              <a:rPr lang="en-US" sz="2000" dirty="0"/>
              <a:t> flooding packet </a:t>
            </a:r>
          </a:p>
        </p:txBody>
      </p:sp>
      <p:sp>
        <p:nvSpPr>
          <p:cNvPr id="768004" name="Rectangle 4"/>
          <p:cNvSpPr>
            <a:spLocks noChangeArrowheads="1"/>
          </p:cNvSpPr>
          <p:nvPr/>
        </p:nvSpPr>
        <p:spPr bwMode="auto">
          <a:xfrm>
            <a:off x="7772400" y="2819400"/>
            <a:ext cx="914400" cy="646331"/>
          </a:xfrm>
          <a:prstGeom prst="rect">
            <a:avLst/>
          </a:prstGeom>
          <a:noFill/>
          <a:ln w="952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i="1" dirty="0" err="1">
                <a:solidFill>
                  <a:srgbClr val="C3AFCC"/>
                </a:solidFill>
                <a:latin typeface="Tahoma"/>
                <a:cs typeface="Tahoma"/>
              </a:rPr>
              <a:t>smurf</a:t>
            </a:r>
            <a:r>
              <a:rPr lang="en-US" b="0" dirty="0">
                <a:solidFill>
                  <a:srgbClr val="C3AFCC"/>
                </a:solidFill>
                <a:latin typeface="Tahoma"/>
                <a:cs typeface="Tahoma"/>
              </a:rPr>
              <a:t> attack</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18</a:t>
            </a:fld>
            <a:endParaRPr lang="en-US"/>
          </a:p>
        </p:txBody>
      </p:sp>
    </p:spTree>
    <p:extLst>
      <p:ext uri="{BB962C8B-B14F-4D97-AF65-F5344CB8AC3E}">
        <p14:creationId xmlns:p14="http://schemas.microsoft.com/office/powerpoint/2010/main" val="21807133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0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0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Transport-Level Denial-of-Service</a:t>
            </a:r>
          </a:p>
        </p:txBody>
      </p:sp>
      <p:sp>
        <p:nvSpPr>
          <p:cNvPr id="774147" name="Rectangle 3"/>
          <p:cNvSpPr>
            <a:spLocks noGrp="1" noChangeArrowheads="1"/>
          </p:cNvSpPr>
          <p:nvPr>
            <p:ph idx="1"/>
          </p:nvPr>
        </p:nvSpPr>
        <p:spPr/>
        <p:txBody>
          <a:bodyPr/>
          <a:lstStyle/>
          <a:p>
            <a:pPr marL="223838" indent="-223838">
              <a:lnSpc>
                <a:spcPct val="90000"/>
              </a:lnSpc>
            </a:pPr>
            <a:r>
              <a:rPr lang="en-US" sz="2800" dirty="0"/>
              <a:t>Recall </a:t>
            </a:r>
            <a:r>
              <a:rPr lang="en-US" sz="2800" dirty="0" smtClean="0"/>
              <a:t>TCP</a:t>
            </a:r>
            <a:r>
              <a:rPr lang="en-US" altLang="ja-JP" sz="2800" dirty="0" smtClean="0"/>
              <a:t>’</a:t>
            </a:r>
            <a:r>
              <a:rPr lang="en-US" sz="2800" dirty="0" smtClean="0"/>
              <a:t>s </a:t>
            </a:r>
            <a:r>
              <a:rPr lang="en-US" sz="2800" dirty="0"/>
              <a:t>3-way connection </a:t>
            </a:r>
            <a:r>
              <a:rPr lang="en-US" sz="2800" dirty="0" smtClean="0"/>
              <a:t>handshake</a:t>
            </a:r>
            <a:endParaRPr lang="en-US" sz="2500" dirty="0"/>
          </a:p>
          <a:p>
            <a:pPr marL="563563" lvl="1" indent="-223838">
              <a:lnSpc>
                <a:spcPct val="90000"/>
              </a:lnSpc>
            </a:pPr>
            <a:r>
              <a:rPr lang="en-US" sz="2400" dirty="0"/>
              <a:t>Goal: agree on initial sequence numbers</a:t>
            </a:r>
          </a:p>
          <a:p>
            <a:pPr marL="223838" indent="-223838">
              <a:lnSpc>
                <a:spcPct val="80000"/>
              </a:lnSpc>
            </a:pPr>
            <a:r>
              <a:rPr lang="en-US" sz="2800" dirty="0"/>
              <a:t>So a </a:t>
            </a:r>
            <a:r>
              <a:rPr lang="en-US" sz="2800" dirty="0">
                <a:solidFill>
                  <a:srgbClr val="008040"/>
                </a:solidFill>
              </a:rPr>
              <a:t>single</a:t>
            </a:r>
            <a:r>
              <a:rPr lang="en-US" sz="2800" dirty="0"/>
              <a:t> SYN from an attacker suffices to force the server to </a:t>
            </a:r>
            <a:r>
              <a:rPr lang="en-US" sz="2800" i="1" dirty="0">
                <a:solidFill>
                  <a:srgbClr val="FF0000"/>
                </a:solidFill>
              </a:rPr>
              <a:t>spend some memory</a:t>
            </a:r>
            <a:endParaRPr lang="en-US" sz="2400" dirty="0"/>
          </a:p>
        </p:txBody>
      </p:sp>
      <p:sp>
        <p:nvSpPr>
          <p:cNvPr id="774148" name="Line 4"/>
          <p:cNvSpPr>
            <a:spLocks noChangeShapeType="1"/>
          </p:cNvSpPr>
          <p:nvPr/>
        </p:nvSpPr>
        <p:spPr bwMode="auto">
          <a:xfrm>
            <a:off x="1985963" y="3784600"/>
            <a:ext cx="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endParaRPr lang="en-US">
              <a:latin typeface="Tahoma"/>
              <a:cs typeface="Tahoma"/>
            </a:endParaRPr>
          </a:p>
        </p:txBody>
      </p:sp>
      <p:sp>
        <p:nvSpPr>
          <p:cNvPr id="774149" name="Text Box 5"/>
          <p:cNvSpPr txBox="1">
            <a:spLocks noChangeArrowheads="1"/>
          </p:cNvSpPr>
          <p:nvPr/>
        </p:nvSpPr>
        <p:spPr bwMode="auto">
          <a:xfrm>
            <a:off x="792327" y="3443288"/>
            <a:ext cx="2063421" cy="36675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dirty="0">
                <a:latin typeface="Tahoma"/>
                <a:cs typeface="Tahoma"/>
              </a:rPr>
              <a:t>Client (initiator)</a:t>
            </a:r>
          </a:p>
        </p:txBody>
      </p:sp>
      <p:sp>
        <p:nvSpPr>
          <p:cNvPr id="774150" name="Line 6"/>
          <p:cNvSpPr>
            <a:spLocks noChangeShapeType="1"/>
          </p:cNvSpPr>
          <p:nvPr/>
        </p:nvSpPr>
        <p:spPr bwMode="auto">
          <a:xfrm>
            <a:off x="6858000" y="3784600"/>
            <a:ext cx="0" cy="266700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endParaRPr lang="en-US">
              <a:latin typeface="Tahoma"/>
              <a:cs typeface="Tahoma"/>
            </a:endParaRPr>
          </a:p>
        </p:txBody>
      </p:sp>
      <p:grpSp>
        <p:nvGrpSpPr>
          <p:cNvPr id="774151" name="Group 7"/>
          <p:cNvGrpSpPr>
            <a:grpSpLocks/>
          </p:cNvGrpSpPr>
          <p:nvPr/>
        </p:nvGrpSpPr>
        <p:grpSpPr bwMode="auto">
          <a:xfrm>
            <a:off x="1981200" y="4037015"/>
            <a:ext cx="4876800" cy="738188"/>
            <a:chOff x="1248" y="2175"/>
            <a:chExt cx="3072" cy="465"/>
          </a:xfrm>
        </p:grpSpPr>
        <p:sp>
          <p:nvSpPr>
            <p:cNvPr id="774152" name="Line 8"/>
            <p:cNvSpPr>
              <a:spLocks noChangeShapeType="1"/>
            </p:cNvSpPr>
            <p:nvPr/>
          </p:nvSpPr>
          <p:spPr bwMode="auto">
            <a:xfrm>
              <a:off x="1248" y="2256"/>
              <a:ext cx="3072" cy="38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3" name="Text Box 9"/>
            <p:cNvSpPr txBox="1">
              <a:spLocks noChangeArrowheads="1"/>
            </p:cNvSpPr>
            <p:nvPr/>
          </p:nvSpPr>
          <p:spPr bwMode="auto">
            <a:xfrm rot="429064">
              <a:off x="1885" y="2175"/>
              <a:ext cx="1411" cy="2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SYN, SeqNum = x</a:t>
              </a:r>
            </a:p>
          </p:txBody>
        </p:sp>
      </p:grpSp>
      <p:grpSp>
        <p:nvGrpSpPr>
          <p:cNvPr id="774154" name="Group 10"/>
          <p:cNvGrpSpPr>
            <a:grpSpLocks/>
          </p:cNvGrpSpPr>
          <p:nvPr/>
        </p:nvGrpSpPr>
        <p:grpSpPr bwMode="auto">
          <a:xfrm>
            <a:off x="1982788" y="4903791"/>
            <a:ext cx="4875212" cy="633413"/>
            <a:chOff x="1248" y="2721"/>
            <a:chExt cx="3072" cy="399"/>
          </a:xfrm>
        </p:grpSpPr>
        <p:sp>
          <p:nvSpPr>
            <p:cNvPr id="774155" name="Line 11"/>
            <p:cNvSpPr>
              <a:spLocks noChangeShapeType="1"/>
            </p:cNvSpPr>
            <p:nvPr/>
          </p:nvSpPr>
          <p:spPr bwMode="auto">
            <a:xfrm flipH="1">
              <a:off x="1248" y="2784"/>
              <a:ext cx="3072" cy="33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6" name="Text Box 12"/>
            <p:cNvSpPr txBox="1">
              <a:spLocks noChangeArrowheads="1"/>
            </p:cNvSpPr>
            <p:nvPr/>
          </p:nvSpPr>
          <p:spPr bwMode="auto">
            <a:xfrm rot="21224390">
              <a:off x="1329" y="2721"/>
              <a:ext cx="2850" cy="2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SYN + ACK, SeqNum = y, Ack = x + 1</a:t>
              </a:r>
            </a:p>
          </p:txBody>
        </p:sp>
      </p:grpSp>
      <p:grpSp>
        <p:nvGrpSpPr>
          <p:cNvPr id="774157" name="Group 13"/>
          <p:cNvGrpSpPr>
            <a:grpSpLocks/>
          </p:cNvGrpSpPr>
          <p:nvPr/>
        </p:nvGrpSpPr>
        <p:grpSpPr bwMode="auto">
          <a:xfrm>
            <a:off x="1981200" y="5713416"/>
            <a:ext cx="4876800" cy="738188"/>
            <a:chOff x="1248" y="3231"/>
            <a:chExt cx="3072" cy="465"/>
          </a:xfrm>
        </p:grpSpPr>
        <p:sp>
          <p:nvSpPr>
            <p:cNvPr id="774158" name="Line 14"/>
            <p:cNvSpPr>
              <a:spLocks noChangeShapeType="1"/>
            </p:cNvSpPr>
            <p:nvPr/>
          </p:nvSpPr>
          <p:spPr bwMode="auto">
            <a:xfrm>
              <a:off x="1248" y="3312"/>
              <a:ext cx="3072" cy="38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9" name="Text Box 15"/>
            <p:cNvSpPr txBox="1">
              <a:spLocks noChangeArrowheads="1"/>
            </p:cNvSpPr>
            <p:nvPr/>
          </p:nvSpPr>
          <p:spPr bwMode="auto">
            <a:xfrm rot="429064">
              <a:off x="1919" y="3231"/>
              <a:ext cx="1349" cy="231"/>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ACK, Ack = y + 1</a:t>
              </a:r>
            </a:p>
          </p:txBody>
        </p:sp>
      </p:grpSp>
      <p:sp>
        <p:nvSpPr>
          <p:cNvPr id="774160" name="Text Box 16"/>
          <p:cNvSpPr txBox="1">
            <a:spLocks noChangeArrowheads="1"/>
          </p:cNvSpPr>
          <p:nvPr/>
        </p:nvSpPr>
        <p:spPr bwMode="auto">
          <a:xfrm>
            <a:off x="6304192" y="3429000"/>
            <a:ext cx="939341" cy="366757"/>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Server</a:t>
            </a:r>
          </a:p>
        </p:txBody>
      </p:sp>
      <p:sp>
        <p:nvSpPr>
          <p:cNvPr id="774161" name="Rectangle 17"/>
          <p:cNvSpPr>
            <a:spLocks noChangeArrowheads="1"/>
          </p:cNvSpPr>
          <p:nvPr/>
        </p:nvSpPr>
        <p:spPr bwMode="auto">
          <a:xfrm>
            <a:off x="6845300" y="4751685"/>
            <a:ext cx="22987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txBody>
          <a:bodyPr wrap="square" anchor="ctr">
            <a:spAutoFit/>
          </a:bodyPr>
          <a:lstStyle/>
          <a:p>
            <a:r>
              <a:rPr lang="en-US" b="0" dirty="0">
                <a:latin typeface="Tahoma"/>
                <a:cs typeface="Tahoma"/>
              </a:rPr>
              <a:t>Server creates </a:t>
            </a:r>
            <a:r>
              <a:rPr lang="en-US" i="1" dirty="0">
                <a:solidFill>
                  <a:srgbClr val="FF0000"/>
                </a:solidFill>
                <a:latin typeface="Tahoma"/>
                <a:cs typeface="Tahoma"/>
              </a:rPr>
              <a:t>state</a:t>
            </a:r>
            <a:r>
              <a:rPr lang="en-US" b="0" dirty="0">
                <a:latin typeface="Tahoma"/>
                <a:cs typeface="Tahoma"/>
              </a:rPr>
              <a:t> associated with connection here</a:t>
            </a:r>
          </a:p>
        </p:txBody>
      </p:sp>
      <p:sp>
        <p:nvSpPr>
          <p:cNvPr id="774162" name="Rectangle 18"/>
          <p:cNvSpPr>
            <a:spLocks noChangeArrowheads="1"/>
          </p:cNvSpPr>
          <p:nvPr/>
        </p:nvSpPr>
        <p:spPr bwMode="auto">
          <a:xfrm>
            <a:off x="0" y="5410200"/>
            <a:ext cx="1905000"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r>
              <a:rPr lang="en-US" sz="1800" b="0" i="1" dirty="0">
                <a:solidFill>
                  <a:srgbClr val="FF8000"/>
                </a:solidFill>
                <a:latin typeface="Tahoma"/>
                <a:cs typeface="Tahoma"/>
              </a:rPr>
              <a:t>Attacker </a:t>
            </a:r>
            <a:r>
              <a:rPr lang="en-US" sz="1800" b="0" i="1" dirty="0" smtClean="0">
                <a:solidFill>
                  <a:srgbClr val="FF8000"/>
                </a:solidFill>
                <a:latin typeface="Tahoma"/>
                <a:cs typeface="Tahoma"/>
              </a:rPr>
              <a:t>doesn</a:t>
            </a:r>
            <a:r>
              <a:rPr lang="en-US" altLang="ja-JP" sz="1800" b="0" i="1" dirty="0" smtClean="0">
                <a:solidFill>
                  <a:srgbClr val="FF8000"/>
                </a:solidFill>
                <a:latin typeface="Tahoma"/>
                <a:cs typeface="Tahoma"/>
              </a:rPr>
              <a:t>’</a:t>
            </a:r>
            <a:r>
              <a:rPr lang="en-US" sz="1800" b="0" i="1" dirty="0" smtClean="0">
                <a:solidFill>
                  <a:srgbClr val="FF8000"/>
                </a:solidFill>
                <a:latin typeface="Tahoma"/>
                <a:cs typeface="Tahoma"/>
              </a:rPr>
              <a:t>t </a:t>
            </a:r>
            <a:r>
              <a:rPr lang="en-US" sz="1800" b="0" i="1" dirty="0">
                <a:solidFill>
                  <a:srgbClr val="FF8000"/>
                </a:solidFill>
                <a:latin typeface="Tahoma"/>
                <a:cs typeface="Tahoma"/>
              </a:rPr>
              <a:t>even need to send this </a:t>
            </a:r>
            <a:r>
              <a:rPr lang="en-US" sz="1800" b="0" i="1" dirty="0" err="1">
                <a:solidFill>
                  <a:srgbClr val="FF8000"/>
                </a:solidFill>
                <a:latin typeface="Tahoma"/>
                <a:cs typeface="Tahoma"/>
              </a:rPr>
              <a:t>ack</a:t>
            </a:r>
            <a:endParaRPr lang="en-US" sz="1800" b="0" dirty="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19</a:t>
            </a:fld>
            <a:endParaRPr lang="en-US"/>
          </a:p>
        </p:txBody>
      </p:sp>
    </p:spTree>
    <p:extLst>
      <p:ext uri="{BB962C8B-B14F-4D97-AF65-F5344CB8AC3E}">
        <p14:creationId xmlns:p14="http://schemas.microsoft.com/office/powerpoint/2010/main" val="35971985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2" nodeType="clickEffect">
                                  <p:stCondLst>
                                    <p:cond delay="0"/>
                                  </p:stCondLst>
                                  <p:childTnLst>
                                    <p:set>
                                      <p:cBhvr>
                                        <p:cTn id="6" dur="1" fill="hold">
                                          <p:stCondLst>
                                            <p:cond delay="0"/>
                                          </p:stCondLst>
                                        </p:cTn>
                                        <p:tgtEl>
                                          <p:spTgt spid="774147">
                                            <p:txEl>
                                              <p:pRg st="0" end="0"/>
                                            </p:txEl>
                                          </p:spTgt>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77414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7415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416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74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415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7414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74147">
                                            <p:txEl>
                                              <p:pRg st="0" end="0"/>
                                            </p:txEl>
                                          </p:spTgt>
                                        </p:tgtEl>
                                        <p:attrNameLst>
                                          <p:attrName>ppt_c</p:attrName>
                                        </p:attrNameLst>
                                      </p:cBhvr>
                                      <p:to>
                                        <a:schemeClr val="bg2"/>
                                      </p:to>
                                    </p:animClr>
                                  </p:subTnLst>
                                </p:cTn>
                              </p:par>
                              <p:par>
                                <p:cTn id="27" presetID="1" presetClass="entr" presetSubtype="0" fill="hold" grpId="1" nodeType="withEffect">
                                  <p:stCondLst>
                                    <p:cond delay="0"/>
                                  </p:stCondLst>
                                  <p:childTnLst>
                                    <p:set>
                                      <p:cBhvr>
                                        <p:cTn id="28" dur="1" fill="hold">
                                          <p:stCondLst>
                                            <p:cond delay="0"/>
                                          </p:stCondLst>
                                        </p:cTn>
                                        <p:tgtEl>
                                          <p:spTgt spid="77414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74147">
                                            <p:txEl>
                                              <p:pRg st="1" end="1"/>
                                            </p:txEl>
                                          </p:spTgt>
                                        </p:tgtEl>
                                        <p:attrNameLst>
                                          <p:attrName>ppt_c</p:attrName>
                                        </p:attrNameLst>
                                      </p:cBhvr>
                                      <p:to>
                                        <a:schemeClr val="bg2"/>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4147">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4157"/>
                                        </p:tgtEl>
                                        <p:attrNameLst>
                                          <p:attrName>style.visibility</p:attrName>
                                        </p:attrNameLst>
                                      </p:cBhvr>
                                      <p:to>
                                        <p:strVal val="visible"/>
                                      </p:to>
                                    </p:set>
                                  </p:childTnLst>
                                  <p:subTnLst>
                                    <p:animClr clrSpc="rgb" dir="cw">
                                      <p:cBhvr override="childStyle">
                                        <p:cTn dur="1" fill="hold" display="0" masterRel="nextClick" afterEffect="1"/>
                                        <p:tgtEl>
                                          <p:spTgt spid="774157"/>
                                        </p:tgtEl>
                                        <p:attrNameLst>
                                          <p:attrName>ppt_c</p:attrName>
                                        </p:attrNameLst>
                                      </p:cBhvr>
                                      <p:to>
                                        <a:schemeClr val="bg2"/>
                                      </p:to>
                                    </p:animClr>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4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7" grpId="0" build="p"/>
      <p:bldP spid="774147" grpId="1" build="p"/>
      <p:bldP spid="774147" grpId="2" build="p"/>
      <p:bldP spid="774161" grpId="0"/>
      <p:bldP spid="7741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a:t>Distributed </a:t>
            </a:r>
            <a:r>
              <a:rPr lang="en-US" dirty="0" err="1"/>
              <a:t>DoS</a:t>
            </a:r>
            <a:r>
              <a:rPr lang="en-US" dirty="0"/>
              <a:t> (</a:t>
            </a:r>
            <a:r>
              <a:rPr lang="en-US" dirty="0" err="1"/>
              <a:t>DDoS</a:t>
            </a:r>
            <a:r>
              <a:rPr lang="en-US" dirty="0"/>
              <a:t>)</a:t>
            </a:r>
          </a:p>
          <a:p>
            <a:r>
              <a:rPr lang="en-US" dirty="0" smtClean="0"/>
              <a:t>Botnets</a:t>
            </a:r>
          </a:p>
          <a:p>
            <a:r>
              <a:rPr lang="en-US" dirty="0" smtClean="0"/>
              <a:t>Spam &amp; Spam Profit</a:t>
            </a:r>
          </a:p>
          <a:p>
            <a:r>
              <a:rPr lang="en-US" dirty="0" smtClean="0"/>
              <a:t>The </a:t>
            </a:r>
            <a:r>
              <a:rPr lang="en-US" dirty="0"/>
              <a:t>Rise of </a:t>
            </a:r>
            <a:r>
              <a:rPr lang="en-US" dirty="0" smtClean="0"/>
              <a:t>the Underground </a:t>
            </a:r>
            <a:r>
              <a:rPr lang="en-US" dirty="0"/>
              <a:t>Economy</a:t>
            </a:r>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a:t>
            </a:fld>
            <a:endParaRPr lang="en-US"/>
          </a:p>
        </p:txBody>
      </p:sp>
    </p:spTree>
    <p:extLst>
      <p:ext uri="{BB962C8B-B14F-4D97-AF65-F5344CB8AC3E}">
        <p14:creationId xmlns:p14="http://schemas.microsoft.com/office/powerpoint/2010/main" val="248432766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Flooding</a:t>
            </a:r>
          </a:p>
        </p:txBody>
      </p:sp>
      <p:sp>
        <p:nvSpPr>
          <p:cNvPr id="776195" name="Rectangle 3"/>
          <p:cNvSpPr>
            <a:spLocks noGrp="1" noChangeArrowheads="1"/>
          </p:cNvSpPr>
          <p:nvPr>
            <p:ph idx="1"/>
          </p:nvPr>
        </p:nvSpPr>
        <p:spPr/>
        <p:txBody>
          <a:bodyPr>
            <a:normAutofit fontScale="92500"/>
          </a:bodyPr>
          <a:lstStyle/>
          <a:p>
            <a:pPr marL="347663" indent="-347663"/>
            <a:r>
              <a:rPr lang="en-US" sz="2800" dirty="0"/>
              <a:t>Attacker targets </a:t>
            </a:r>
            <a:r>
              <a:rPr lang="en-US" sz="2800" i="1" dirty="0">
                <a:solidFill>
                  <a:srgbClr val="FF0000"/>
                </a:solidFill>
              </a:rPr>
              <a:t>memory</a:t>
            </a:r>
            <a:r>
              <a:rPr lang="en-US" sz="2800" dirty="0"/>
              <a:t> rather than network capacity</a:t>
            </a:r>
          </a:p>
          <a:p>
            <a:pPr marL="347663" indent="-347663"/>
            <a:r>
              <a:rPr lang="en-US" sz="2800" dirty="0"/>
              <a:t>Every (unique) SYN that the attacker sends burdens the target</a:t>
            </a:r>
          </a:p>
          <a:p>
            <a:pPr marL="347663" indent="-347663"/>
            <a:r>
              <a:rPr lang="en-US" sz="2800" dirty="0"/>
              <a:t>What should target do when it has no more memory for a new connection?</a:t>
            </a:r>
          </a:p>
          <a:p>
            <a:pPr marL="347663" indent="-347663"/>
            <a:r>
              <a:rPr lang="en-US" sz="2800" dirty="0">
                <a:solidFill>
                  <a:srgbClr val="006B01"/>
                </a:solidFill>
              </a:rPr>
              <a:t>No good answer!</a:t>
            </a:r>
            <a:endParaRPr lang="en-US" sz="2800" dirty="0"/>
          </a:p>
          <a:p>
            <a:pPr marL="747713" lvl="1"/>
            <a:r>
              <a:rPr lang="en-US" sz="2400" i="1" dirty="0">
                <a:solidFill>
                  <a:srgbClr val="0000FF"/>
                </a:solidFill>
              </a:rPr>
              <a:t>Refuse</a:t>
            </a:r>
            <a:r>
              <a:rPr lang="en-US" sz="2400" dirty="0"/>
              <a:t> new connection?</a:t>
            </a:r>
          </a:p>
          <a:p>
            <a:pPr marL="1147763" lvl="2" indent="-233363"/>
            <a:r>
              <a:rPr lang="en-US" sz="2000" dirty="0"/>
              <a:t>Legit new users </a:t>
            </a:r>
            <a:r>
              <a:rPr lang="en-US" sz="2000" dirty="0" smtClean="0"/>
              <a:t>can</a:t>
            </a:r>
            <a:r>
              <a:rPr lang="en-US" altLang="ja-JP" sz="2000" dirty="0" smtClean="0"/>
              <a:t>’</a:t>
            </a:r>
            <a:r>
              <a:rPr lang="en-US" sz="2000" dirty="0" smtClean="0"/>
              <a:t>t </a:t>
            </a:r>
            <a:r>
              <a:rPr lang="en-US" sz="2000" dirty="0"/>
              <a:t>access service</a:t>
            </a:r>
          </a:p>
          <a:p>
            <a:pPr marL="747713" lvl="1"/>
            <a:r>
              <a:rPr lang="en-US" sz="2400" i="1" dirty="0">
                <a:solidFill>
                  <a:srgbClr val="FF8000"/>
                </a:solidFill>
              </a:rPr>
              <a:t>Evict</a:t>
            </a:r>
            <a:r>
              <a:rPr lang="en-US" sz="2400" dirty="0"/>
              <a:t> old connections to make room?</a:t>
            </a:r>
          </a:p>
          <a:p>
            <a:pPr marL="1147763" lvl="2" indent="-233363"/>
            <a:r>
              <a:rPr lang="en-US" sz="2000" dirty="0"/>
              <a:t>Legit old users get kicked off</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20</a:t>
            </a:fld>
            <a:endParaRPr lang="en-US"/>
          </a:p>
        </p:txBody>
      </p:sp>
    </p:spTree>
    <p:extLst>
      <p:ext uri="{BB962C8B-B14F-4D97-AF65-F5344CB8AC3E}">
        <p14:creationId xmlns:p14="http://schemas.microsoft.com/office/powerpoint/2010/main" val="9370433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76195">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619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619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619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619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619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619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619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6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5"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778243" name="Rectangle 3"/>
          <p:cNvSpPr>
            <a:spLocks noGrp="1" noChangeArrowheads="1"/>
          </p:cNvSpPr>
          <p:nvPr>
            <p:ph idx="1"/>
          </p:nvPr>
        </p:nvSpPr>
        <p:spPr/>
        <p:txBody>
          <a:bodyPr/>
          <a:lstStyle/>
          <a:p>
            <a:pPr marL="347663" indent="-347663"/>
            <a:r>
              <a:rPr lang="en-US" dirty="0"/>
              <a:t>How can the target defend itself?</a:t>
            </a:r>
          </a:p>
          <a:p>
            <a:pPr marL="347663" indent="-347663"/>
            <a:endParaRPr lang="en-US" dirty="0"/>
          </a:p>
          <a:p>
            <a:pPr marL="347663" indent="-347663"/>
            <a:r>
              <a:rPr lang="en-US" dirty="0"/>
              <a:t>Approach #1: make sure they have </a:t>
            </a:r>
            <a:r>
              <a:rPr lang="en-US" b="1" dirty="0">
                <a:solidFill>
                  <a:srgbClr val="0000FF"/>
                </a:solidFill>
              </a:rPr>
              <a:t>tons of memory</a:t>
            </a:r>
            <a:r>
              <a:rPr lang="en-US" dirty="0">
                <a:solidFill>
                  <a:srgbClr val="0000FF"/>
                </a:solidFill>
              </a:rPr>
              <a:t>!</a:t>
            </a:r>
            <a:endParaRPr lang="en-US" dirty="0"/>
          </a:p>
          <a:p>
            <a:pPr marL="852488" lvl="1" indent="-277813"/>
            <a:r>
              <a:rPr lang="en-US" dirty="0"/>
              <a:t>How much is enough?  Depends on resources attacker can bring to bear</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21</a:t>
            </a:fld>
            <a:endParaRPr lang="en-US"/>
          </a:p>
        </p:txBody>
      </p:sp>
    </p:spTree>
    <p:extLst>
      <p:ext uri="{BB962C8B-B14F-4D97-AF65-F5344CB8AC3E}">
        <p14:creationId xmlns:p14="http://schemas.microsoft.com/office/powerpoint/2010/main" val="12792233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4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8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780291" name="Rectangle 3"/>
          <p:cNvSpPr>
            <a:spLocks noGrp="1" noChangeArrowheads="1"/>
          </p:cNvSpPr>
          <p:nvPr>
            <p:ph idx="1"/>
          </p:nvPr>
        </p:nvSpPr>
        <p:spPr/>
        <p:txBody>
          <a:bodyPr/>
          <a:lstStyle/>
          <a:p>
            <a:pPr marL="223838" indent="-223838">
              <a:lnSpc>
                <a:spcPct val="90000"/>
              </a:lnSpc>
            </a:pPr>
            <a:r>
              <a:rPr lang="en-US" sz="2800" dirty="0"/>
              <a:t>Approach #2: identify bad actors &amp; refuse their connections</a:t>
            </a:r>
          </a:p>
          <a:p>
            <a:pPr marL="563563" lvl="1" indent="-223838">
              <a:lnSpc>
                <a:spcPct val="90000"/>
              </a:lnSpc>
              <a:buClr>
                <a:schemeClr val="tx1"/>
              </a:buClr>
            </a:pPr>
            <a:r>
              <a:rPr lang="en-US" sz="2400" dirty="0">
                <a:solidFill>
                  <a:srgbClr val="FF0000"/>
                </a:solidFill>
              </a:rPr>
              <a:t>Hard</a:t>
            </a:r>
            <a:r>
              <a:rPr lang="en-US" sz="2400" dirty="0"/>
              <a:t> because only way to identify them is based on IP address</a:t>
            </a:r>
          </a:p>
          <a:p>
            <a:pPr marL="911225" lvl="2" indent="-233363">
              <a:lnSpc>
                <a:spcPct val="90000"/>
              </a:lnSpc>
            </a:pPr>
            <a:r>
              <a:rPr lang="en-US" sz="2000" dirty="0"/>
              <a:t>We </a:t>
            </a:r>
            <a:r>
              <a:rPr lang="en-US" sz="2000" dirty="0" smtClean="0"/>
              <a:t>can</a:t>
            </a:r>
            <a:r>
              <a:rPr lang="en-US" altLang="ja-JP" sz="2000" dirty="0" smtClean="0"/>
              <a:t>’</a:t>
            </a:r>
            <a:r>
              <a:rPr lang="en-US" sz="2000" dirty="0" smtClean="0"/>
              <a:t>t </a:t>
            </a:r>
            <a:r>
              <a:rPr lang="en-US" sz="2000" dirty="0"/>
              <a:t>for example require them to send a password because doing so requires we have an established connection!</a:t>
            </a:r>
          </a:p>
          <a:p>
            <a:pPr marL="563563" lvl="1" indent="-223838">
              <a:lnSpc>
                <a:spcPct val="90000"/>
              </a:lnSpc>
            </a:pPr>
            <a:r>
              <a:rPr lang="en-US" sz="2400" dirty="0"/>
              <a:t>For a public Internet service, who knows which addresses customers might come from?</a:t>
            </a:r>
          </a:p>
          <a:p>
            <a:pPr marL="563563" lvl="1" indent="-223838">
              <a:lnSpc>
                <a:spcPct val="90000"/>
              </a:lnSpc>
            </a:pPr>
            <a:r>
              <a:rPr lang="en-US" sz="2400" dirty="0"/>
              <a:t>Plus: attacker can </a:t>
            </a:r>
            <a:r>
              <a:rPr lang="en-US" sz="2400" dirty="0">
                <a:solidFill>
                  <a:srgbClr val="FF0000"/>
                </a:solidFill>
              </a:rPr>
              <a:t>spoof</a:t>
            </a:r>
            <a:r>
              <a:rPr lang="en-US" sz="2400" dirty="0"/>
              <a:t> addresses since they </a:t>
            </a:r>
            <a:r>
              <a:rPr lang="en-US" sz="2400" dirty="0" smtClean="0"/>
              <a:t>don</a:t>
            </a:r>
            <a:r>
              <a:rPr lang="en-US" altLang="ja-JP" sz="2400" dirty="0" smtClean="0"/>
              <a:t>’</a:t>
            </a:r>
            <a:r>
              <a:rPr lang="en-US" sz="2400" dirty="0" smtClean="0"/>
              <a:t>t </a:t>
            </a:r>
            <a:r>
              <a:rPr lang="en-US" sz="2400" dirty="0"/>
              <a:t>need to complete TCP 3-way handshake </a:t>
            </a:r>
          </a:p>
          <a:p>
            <a:pPr marL="223838" indent="-223838">
              <a:lnSpc>
                <a:spcPct val="90000"/>
              </a:lnSpc>
            </a:pPr>
            <a:r>
              <a:rPr lang="en-US" sz="2800" dirty="0"/>
              <a:t>Approach #3: </a:t>
            </a:r>
            <a:r>
              <a:rPr lang="en-US" sz="2800" dirty="0" smtClean="0"/>
              <a:t>don</a:t>
            </a:r>
            <a:r>
              <a:rPr lang="en-US" dirty="0" smtClean="0"/>
              <a:t>’</a:t>
            </a:r>
            <a:r>
              <a:rPr lang="en-US" sz="2800" dirty="0" smtClean="0"/>
              <a:t>t </a:t>
            </a:r>
            <a:r>
              <a:rPr lang="en-US" sz="2800" dirty="0"/>
              <a:t>keep state!  </a:t>
            </a:r>
            <a:r>
              <a:rPr lang="en-US" sz="2800" dirty="0" smtClean="0"/>
              <a:t>(</a:t>
            </a:r>
            <a:r>
              <a:rPr lang="en-US" altLang="ja-JP" sz="2800" dirty="0" smtClean="0">
                <a:solidFill>
                  <a:schemeClr val="tx1"/>
                </a:solidFill>
              </a:rPr>
              <a:t>“</a:t>
            </a:r>
            <a:r>
              <a:rPr lang="en-US" sz="2800" i="1" dirty="0" smtClean="0">
                <a:solidFill>
                  <a:srgbClr val="006B01"/>
                </a:solidFill>
              </a:rPr>
              <a:t>SYN cookies</a:t>
            </a:r>
            <a:r>
              <a:rPr lang="en-US" sz="2800" i="1" dirty="0" smtClean="0">
                <a:solidFill>
                  <a:schemeClr val="tx1"/>
                </a:solidFill>
              </a:rPr>
              <a:t>” </a:t>
            </a:r>
            <a:r>
              <a:rPr lang="en-US" sz="2800" dirty="0" smtClean="0"/>
              <a:t>; </a:t>
            </a:r>
            <a:r>
              <a:rPr lang="en-US" sz="2800" i="1" dirty="0"/>
              <a:t>only works for spoofed SYN flooding</a:t>
            </a:r>
            <a:r>
              <a:rPr lang="en-US" sz="2800" dirty="0"/>
              <a:t>)</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22</a:t>
            </a:fld>
            <a:endParaRPr lang="en-US"/>
          </a:p>
        </p:txBody>
      </p:sp>
    </p:spTree>
    <p:extLst>
      <p:ext uri="{BB962C8B-B14F-4D97-AF65-F5344CB8AC3E}">
        <p14:creationId xmlns:p14="http://schemas.microsoft.com/office/powerpoint/2010/main" val="11417968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0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029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8029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8029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029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4" end="4"/>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369667" name="Rectangle 3"/>
          <p:cNvSpPr>
            <a:spLocks noGrp="1" noChangeArrowheads="1"/>
          </p:cNvSpPr>
          <p:nvPr>
            <p:ph idx="1"/>
          </p:nvPr>
        </p:nvSpPr>
        <p:spPr/>
        <p:txBody>
          <a:bodyPr>
            <a:normAutofit/>
          </a:bodyPr>
          <a:lstStyle/>
          <a:p>
            <a:pPr marL="347663" indent="-347663">
              <a:lnSpc>
                <a:spcPct val="90000"/>
              </a:lnSpc>
            </a:pPr>
            <a:r>
              <a:rPr lang="en-US" sz="2800" dirty="0"/>
              <a:t>Approach #4: spread service across lots of </a:t>
            </a:r>
            <a:r>
              <a:rPr lang="en-US" sz="2800" dirty="0">
                <a:solidFill>
                  <a:srgbClr val="FF8000"/>
                </a:solidFill>
              </a:rPr>
              <a:t>different physical servers</a:t>
            </a:r>
            <a:endParaRPr lang="en-US" sz="2800" dirty="0"/>
          </a:p>
          <a:p>
            <a:pPr marL="852488" lvl="1" indent="-277813">
              <a:lnSpc>
                <a:spcPct val="90000"/>
              </a:lnSpc>
            </a:pPr>
            <a:r>
              <a:rPr lang="en-US" sz="2400" dirty="0"/>
              <a:t>This is a </a:t>
            </a:r>
            <a:r>
              <a:rPr lang="en-US" sz="2400" b="1" dirty="0">
                <a:solidFill>
                  <a:srgbClr val="0000FF"/>
                </a:solidFill>
              </a:rPr>
              <a:t>general defense</a:t>
            </a:r>
            <a:r>
              <a:rPr lang="en-US" sz="2400" dirty="0"/>
              <a:t> against a wide range of </a:t>
            </a:r>
            <a:r>
              <a:rPr lang="en-US" sz="2400" dirty="0" err="1"/>
              <a:t>DoS</a:t>
            </a:r>
            <a:r>
              <a:rPr lang="en-US" sz="2400" dirty="0"/>
              <a:t> threats (including application-layer)</a:t>
            </a:r>
          </a:p>
          <a:p>
            <a:pPr marL="852488" lvl="1" indent="-277813">
              <a:lnSpc>
                <a:spcPct val="90000"/>
              </a:lnSpc>
            </a:pPr>
            <a:r>
              <a:rPr lang="en-US" sz="2400" dirty="0"/>
              <a:t>If servers are at different places around the network, protects against </a:t>
            </a:r>
            <a:r>
              <a:rPr lang="en-US" sz="2400" i="1" dirty="0">
                <a:solidFill>
                  <a:srgbClr val="008040"/>
                </a:solidFill>
              </a:rPr>
              <a:t>network-layer</a:t>
            </a:r>
            <a:r>
              <a:rPr lang="en-US" sz="2400" dirty="0"/>
              <a:t> </a:t>
            </a:r>
            <a:r>
              <a:rPr lang="en-US" sz="2400" dirty="0" err="1"/>
              <a:t>DoS</a:t>
            </a:r>
            <a:r>
              <a:rPr lang="en-US" sz="2400" dirty="0"/>
              <a:t> too</a:t>
            </a:r>
          </a:p>
          <a:p>
            <a:pPr marL="347663" indent="-347663">
              <a:lnSpc>
                <a:spcPct val="90000"/>
              </a:lnSpc>
            </a:pPr>
            <a:endParaRPr lang="en-US" sz="2800" dirty="0"/>
          </a:p>
          <a:p>
            <a:pPr marL="347663" indent="-347663">
              <a:lnSpc>
                <a:spcPct val="90000"/>
              </a:lnSpc>
            </a:pPr>
            <a:r>
              <a:rPr lang="en-US" sz="2800" dirty="0"/>
              <a:t>But: </a:t>
            </a:r>
            <a:r>
              <a:rPr lang="en-US" sz="2800" dirty="0">
                <a:solidFill>
                  <a:srgbClr val="FF0000"/>
                </a:solidFill>
              </a:rPr>
              <a:t>costs $$</a:t>
            </a:r>
            <a:endParaRPr lang="en-US" sz="2800" dirty="0"/>
          </a:p>
          <a:p>
            <a:pPr marL="347663" indent="-347663">
              <a:lnSpc>
                <a:spcPct val="90000"/>
              </a:lnSpc>
            </a:pPr>
            <a:r>
              <a:rPr lang="en-US" sz="2800" dirty="0"/>
              <a:t>And: some services are not easy to divide up</a:t>
            </a:r>
          </a:p>
          <a:p>
            <a:pPr marL="852488" lvl="1" indent="-277813">
              <a:lnSpc>
                <a:spcPct val="90000"/>
              </a:lnSpc>
            </a:pPr>
            <a:r>
              <a:rPr lang="en-US" sz="2400" dirty="0"/>
              <a:t>Such as when need to modify common database</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23</a:t>
            </a:fld>
            <a:endParaRPr lang="en-US"/>
          </a:p>
        </p:txBody>
      </p:sp>
    </p:spTree>
    <p:extLst>
      <p:ext uri="{BB962C8B-B14F-4D97-AF65-F5344CB8AC3E}">
        <p14:creationId xmlns:p14="http://schemas.microsoft.com/office/powerpoint/2010/main" val="21415295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96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96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96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96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9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Application-Layer </a:t>
            </a:r>
            <a:r>
              <a:rPr lang="en-US" dirty="0" err="1"/>
              <a:t>DoS</a:t>
            </a:r>
            <a:endParaRPr lang="en-US" dirty="0"/>
          </a:p>
        </p:txBody>
      </p:sp>
      <p:sp>
        <p:nvSpPr>
          <p:cNvPr id="208899" name="Rectangle 3"/>
          <p:cNvSpPr>
            <a:spLocks noGrp="1" noChangeArrowheads="1"/>
          </p:cNvSpPr>
          <p:nvPr>
            <p:ph idx="1"/>
          </p:nvPr>
        </p:nvSpPr>
        <p:spPr/>
        <p:txBody>
          <a:bodyPr/>
          <a:lstStyle/>
          <a:p>
            <a:pPr>
              <a:lnSpc>
                <a:spcPct val="90000"/>
              </a:lnSpc>
            </a:pPr>
            <a:r>
              <a:rPr lang="en-US" sz="2800" dirty="0"/>
              <a:t>Rather than exhausting network or memory resources, attacker can overwhelm a </a:t>
            </a:r>
            <a:r>
              <a:rPr lang="en-US" sz="2800" dirty="0" smtClean="0"/>
              <a:t>service</a:t>
            </a:r>
            <a:r>
              <a:rPr lang="en-US" altLang="ja-JP" sz="2800" dirty="0" smtClean="0"/>
              <a:t>’</a:t>
            </a:r>
            <a:r>
              <a:rPr lang="en-US" sz="2800" dirty="0" smtClean="0"/>
              <a:t>s </a:t>
            </a:r>
            <a:r>
              <a:rPr lang="en-US" sz="2800" dirty="0"/>
              <a:t>processing capacity</a:t>
            </a:r>
          </a:p>
          <a:p>
            <a:pPr>
              <a:lnSpc>
                <a:spcPct val="90000"/>
              </a:lnSpc>
            </a:pPr>
            <a:endParaRPr lang="en-US" sz="2800" dirty="0"/>
          </a:p>
          <a:p>
            <a:pPr>
              <a:lnSpc>
                <a:spcPct val="90000"/>
              </a:lnSpc>
            </a:pPr>
            <a:r>
              <a:rPr lang="en-US" sz="2800" dirty="0"/>
              <a:t>There are </a:t>
            </a:r>
            <a:r>
              <a:rPr lang="en-US" sz="2800" dirty="0">
                <a:solidFill>
                  <a:srgbClr val="FF0000"/>
                </a:solidFill>
              </a:rPr>
              <a:t>many</a:t>
            </a:r>
            <a:r>
              <a:rPr lang="en-US" sz="2800" dirty="0"/>
              <a:t> ways to do so, often at little expense to attacker compared to target (</a:t>
            </a:r>
            <a:r>
              <a:rPr lang="en-US" sz="2800" i="1" dirty="0"/>
              <a:t>asymmetry</a:t>
            </a:r>
            <a:r>
              <a:rPr lang="en-US" sz="2800" dirty="0"/>
              <a:t>)</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24</a:t>
            </a:fld>
            <a:endParaRPr lang="en-US"/>
          </a:p>
        </p:txBody>
      </p:sp>
    </p:spTree>
    <p:extLst>
      <p:ext uri="{BB962C8B-B14F-4D97-AF65-F5344CB8AC3E}">
        <p14:creationId xmlns:p14="http://schemas.microsoft.com/office/powerpoint/2010/main" val="20670133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ddos-riaa-sq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016125"/>
            <a:ext cx="9144000" cy="141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210952" name="Group 8"/>
          <p:cNvGrpSpPr>
            <a:grpSpLocks/>
          </p:cNvGrpSpPr>
          <p:nvPr/>
        </p:nvGrpSpPr>
        <p:grpSpPr bwMode="auto">
          <a:xfrm>
            <a:off x="990600" y="2549525"/>
            <a:ext cx="7086600" cy="3787776"/>
            <a:chOff x="624" y="1872"/>
            <a:chExt cx="4464" cy="2386"/>
          </a:xfrm>
        </p:grpSpPr>
        <p:sp>
          <p:nvSpPr>
            <p:cNvPr id="210950" name="Oval 6"/>
            <p:cNvSpPr>
              <a:spLocks noChangeArrowheads="1"/>
            </p:cNvSpPr>
            <p:nvPr/>
          </p:nvSpPr>
          <p:spPr bwMode="auto">
            <a:xfrm>
              <a:off x="1632" y="1872"/>
              <a:ext cx="816" cy="288"/>
            </a:xfrm>
            <a:prstGeom prst="ellipse">
              <a:avLst/>
            </a:prstGeom>
            <a:noFill/>
            <a:ln w="19050">
              <a:solidFill>
                <a:srgbClr val="FF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10951" name="Rectangle 7"/>
            <p:cNvSpPr>
              <a:spLocks noChangeArrowheads="1"/>
            </p:cNvSpPr>
            <p:nvPr/>
          </p:nvSpPr>
          <p:spPr bwMode="auto">
            <a:xfrm>
              <a:off x="624" y="2688"/>
              <a:ext cx="4464" cy="1570"/>
            </a:xfrm>
            <a:prstGeom prst="rect">
              <a:avLst/>
            </a:prstGeom>
            <a:noFill/>
            <a:ln w="22225">
              <a:solidFill>
                <a:srgbClr val="FF8000"/>
              </a:solidFill>
              <a:miter lim="800000"/>
              <a:headEnd/>
              <a:tailEnd/>
            </a:ln>
            <a:extLst>
              <a:ext uri="{909E8E84-426E-40dd-AFC4-6F175D3DCCD1}">
                <a14:hiddenFill xmlns:a14="http://schemas.microsoft.com/office/drawing/2010/main">
                  <a:solidFill>
                    <a:schemeClr val="accent1"/>
                  </a:solidFill>
                </a14:hiddenFill>
              </a:ext>
            </a:extLst>
          </p:spPr>
          <p:txBody>
            <a:bodyPr wrap="square">
              <a:spAutoFit/>
            </a:bodyPr>
            <a:lstStyle/>
            <a:p>
              <a:r>
                <a:rPr lang="en-US" sz="2800" b="0" dirty="0">
                  <a:solidFill>
                    <a:srgbClr val="FF8000"/>
                  </a:solidFill>
                  <a:latin typeface="Tahoma"/>
                  <a:cs typeface="Tahoma"/>
                </a:rPr>
                <a:t>The link sends a request to the web server that requires heavy processing by its </a:t>
              </a:r>
              <a:r>
                <a:rPr lang="en-US" altLang="ja-JP" sz="2800" b="0" dirty="0" smtClean="0">
                  <a:solidFill>
                    <a:srgbClr val="FF8000"/>
                  </a:solidFill>
                  <a:latin typeface="Tahoma"/>
                  <a:cs typeface="Tahoma"/>
                </a:rPr>
                <a:t>“</a:t>
              </a:r>
              <a:r>
                <a:rPr lang="en-US" sz="2800" b="0" dirty="0" smtClean="0">
                  <a:solidFill>
                    <a:srgbClr val="FF8000"/>
                  </a:solidFill>
                  <a:latin typeface="Tahoma"/>
                  <a:cs typeface="Tahoma"/>
                </a:rPr>
                <a:t>backend database”</a:t>
              </a:r>
              <a:endParaRPr lang="en-US" sz="2800" b="0" dirty="0">
                <a:solidFill>
                  <a:srgbClr val="FF8000"/>
                </a:solidFill>
                <a:latin typeface="Tahoma"/>
                <a:cs typeface="Tahoma"/>
              </a:endParaRPr>
            </a:p>
            <a:p>
              <a:endParaRPr lang="en-US" sz="2400" b="0" dirty="0">
                <a:solidFill>
                  <a:srgbClr val="FF8000"/>
                </a:solidFill>
                <a:latin typeface="Tahoma"/>
                <a:cs typeface="Tahoma"/>
              </a:endParaRPr>
            </a:p>
            <a:p>
              <a:r>
                <a:rPr lang="en-US" sz="2400" b="0" dirty="0">
                  <a:solidFill>
                    <a:srgbClr val="FF8000"/>
                  </a:solidFill>
                  <a:latin typeface="Tahoma"/>
                  <a:cs typeface="Tahoma"/>
                </a:rPr>
                <a:t>(Such queries are usually written in a language called </a:t>
              </a:r>
              <a:r>
                <a:rPr lang="en-US" sz="2400" dirty="0">
                  <a:solidFill>
                    <a:srgbClr val="FF8000"/>
                  </a:solidFill>
                  <a:latin typeface="Tahoma"/>
                  <a:cs typeface="Tahoma"/>
                </a:rPr>
                <a:t>SQL</a:t>
              </a:r>
              <a:r>
                <a:rPr lang="en-US" sz="2400" b="0" dirty="0">
                  <a:solidFill>
                    <a:srgbClr val="FF8000"/>
                  </a:solidFill>
                  <a:latin typeface="Tahoma"/>
                  <a:cs typeface="Tahoma"/>
                </a:rPr>
                <a:t>, as </a:t>
              </a:r>
              <a:r>
                <a:rPr lang="en-US" sz="2400" b="0" dirty="0" smtClean="0">
                  <a:solidFill>
                    <a:srgbClr val="FF8000"/>
                  </a:solidFill>
                  <a:latin typeface="Tahoma"/>
                  <a:cs typeface="Tahoma"/>
                </a:rPr>
                <a:t>we</a:t>
              </a:r>
              <a:r>
                <a:rPr lang="en-US" sz="2400" dirty="0" smtClean="0">
                  <a:solidFill>
                    <a:srgbClr val="FF8000"/>
                  </a:solidFill>
                  <a:latin typeface="Tahoma"/>
                  <a:cs typeface="Tahoma"/>
                </a:rPr>
                <a:t>’</a:t>
              </a:r>
              <a:r>
                <a:rPr lang="en-US" sz="2400" b="0" dirty="0" smtClean="0">
                  <a:solidFill>
                    <a:srgbClr val="FF8000"/>
                  </a:solidFill>
                  <a:latin typeface="Tahoma"/>
                  <a:cs typeface="Tahoma"/>
                </a:rPr>
                <a:t>ll </a:t>
              </a:r>
              <a:r>
                <a:rPr lang="en-US" sz="2400" b="0" dirty="0">
                  <a:solidFill>
                    <a:srgbClr val="FF8000"/>
                  </a:solidFill>
                  <a:latin typeface="Tahoma"/>
                  <a:cs typeface="Tahoma"/>
                </a:rPr>
                <a:t>see next </a:t>
              </a:r>
              <a:r>
                <a:rPr lang="en-US" sz="2400" b="0" dirty="0" smtClean="0">
                  <a:solidFill>
                    <a:srgbClr val="FF8000"/>
                  </a:solidFill>
                  <a:latin typeface="Tahoma"/>
                  <a:cs typeface="Tahoma"/>
                </a:rPr>
                <a:t>lecture)</a:t>
              </a:r>
              <a:endParaRPr lang="en-US" sz="2400" b="0" dirty="0">
                <a:solidFill>
                  <a:srgbClr val="FF8000"/>
                </a:solidFill>
                <a:latin typeface="Tahoma"/>
                <a:cs typeface="Tahoma"/>
              </a:endParaRPr>
            </a:p>
          </p:txBody>
        </p:sp>
      </p:gr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13DAABB-40C4-C649-99E6-974406B46ADA}" type="slidenum">
              <a:rPr lang="en-US" smtClean="0"/>
              <a:pPr/>
              <a:t>25</a:t>
            </a:fld>
            <a:endParaRPr lang="en-US"/>
          </a:p>
        </p:txBody>
      </p:sp>
    </p:spTree>
    <p:extLst>
      <p:ext uri="{BB962C8B-B14F-4D97-AF65-F5344CB8AC3E}">
        <p14:creationId xmlns:p14="http://schemas.microsoft.com/office/powerpoint/2010/main" val="632754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0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Application-Layer </a:t>
            </a:r>
            <a:r>
              <a:rPr lang="en-US" dirty="0" err="1" smtClean="0"/>
              <a:t>DoS</a:t>
            </a:r>
            <a:endParaRPr lang="en-US" dirty="0"/>
          </a:p>
        </p:txBody>
      </p:sp>
      <p:sp>
        <p:nvSpPr>
          <p:cNvPr id="212995" name="Rectangle 3"/>
          <p:cNvSpPr>
            <a:spLocks noGrp="1" noChangeArrowheads="1"/>
          </p:cNvSpPr>
          <p:nvPr>
            <p:ph idx="1"/>
          </p:nvPr>
        </p:nvSpPr>
        <p:spPr/>
        <p:txBody>
          <a:bodyPr>
            <a:normAutofit fontScale="92500"/>
          </a:bodyPr>
          <a:lstStyle/>
          <a:p>
            <a:pPr>
              <a:lnSpc>
                <a:spcPct val="90000"/>
              </a:lnSpc>
            </a:pPr>
            <a:r>
              <a:rPr lang="en-US" sz="2400" dirty="0">
                <a:solidFill>
                  <a:schemeClr val="bg2"/>
                </a:solidFill>
              </a:rPr>
              <a:t>Rather than exhausting network or memory resources, attacker can overwhelm a </a:t>
            </a:r>
            <a:r>
              <a:rPr lang="en-US" sz="2400" dirty="0" smtClean="0">
                <a:solidFill>
                  <a:schemeClr val="bg2"/>
                </a:solidFill>
              </a:rPr>
              <a:t>service</a:t>
            </a:r>
            <a:r>
              <a:rPr lang="en-US" altLang="ja-JP" sz="2400" dirty="0" smtClean="0">
                <a:solidFill>
                  <a:schemeClr val="bg2"/>
                </a:solidFill>
              </a:rPr>
              <a:t>’</a:t>
            </a:r>
            <a:r>
              <a:rPr lang="en-US" sz="2400" dirty="0" smtClean="0">
                <a:solidFill>
                  <a:schemeClr val="bg2"/>
                </a:solidFill>
              </a:rPr>
              <a:t>s </a:t>
            </a:r>
            <a:r>
              <a:rPr lang="en-US" sz="2400" dirty="0">
                <a:solidFill>
                  <a:schemeClr val="bg2"/>
                </a:solidFill>
              </a:rPr>
              <a:t>processing capacity</a:t>
            </a:r>
          </a:p>
          <a:p>
            <a:pPr>
              <a:lnSpc>
                <a:spcPct val="90000"/>
              </a:lnSpc>
            </a:pPr>
            <a:r>
              <a:rPr lang="en-US" sz="2400" dirty="0">
                <a:solidFill>
                  <a:schemeClr val="bg2"/>
                </a:solidFill>
              </a:rPr>
              <a:t>There are many ways to do so, often at little expense to attacker compared to target (asymmetry)</a:t>
            </a:r>
          </a:p>
          <a:p>
            <a:pPr>
              <a:lnSpc>
                <a:spcPct val="90000"/>
              </a:lnSpc>
            </a:pPr>
            <a:r>
              <a:rPr lang="en-US" sz="2400" dirty="0"/>
              <a:t>Defenses against such attacks?</a:t>
            </a:r>
          </a:p>
          <a:p>
            <a:pPr>
              <a:lnSpc>
                <a:spcPct val="90000"/>
              </a:lnSpc>
            </a:pPr>
            <a:r>
              <a:rPr lang="en-US" sz="2400" dirty="0"/>
              <a:t>Approach #1: Only let </a:t>
            </a:r>
            <a:r>
              <a:rPr lang="en-US" sz="2400" dirty="0">
                <a:solidFill>
                  <a:srgbClr val="0000FF"/>
                </a:solidFill>
              </a:rPr>
              <a:t>legit</a:t>
            </a:r>
            <a:r>
              <a:rPr lang="en-US" sz="2400" dirty="0"/>
              <a:t> users to issue expensive requests</a:t>
            </a:r>
          </a:p>
          <a:p>
            <a:pPr lvl="1">
              <a:lnSpc>
                <a:spcPct val="90000"/>
              </a:lnSpc>
            </a:pPr>
            <a:r>
              <a:rPr lang="en-US" sz="2000" dirty="0"/>
              <a:t>Relies on being able to </a:t>
            </a:r>
            <a:r>
              <a:rPr lang="en-US" sz="2000" dirty="0">
                <a:solidFill>
                  <a:srgbClr val="0000FF"/>
                </a:solidFill>
              </a:rPr>
              <a:t>identify/authenticate</a:t>
            </a:r>
            <a:r>
              <a:rPr lang="en-US" sz="2000" dirty="0"/>
              <a:t> </a:t>
            </a:r>
            <a:r>
              <a:rPr lang="en-US" sz="2000" dirty="0" smtClean="0"/>
              <a:t>them (e.g., CAPTCHAs)</a:t>
            </a:r>
          </a:p>
          <a:p>
            <a:pPr lvl="1">
              <a:lnSpc>
                <a:spcPct val="90000"/>
              </a:lnSpc>
            </a:pPr>
            <a:r>
              <a:rPr lang="en-US" sz="2000" dirty="0" smtClean="0"/>
              <a:t>Note</a:t>
            </a:r>
            <a:r>
              <a:rPr lang="en-US" sz="2000" dirty="0"/>
              <a:t>: that </a:t>
            </a:r>
            <a:r>
              <a:rPr lang="en-US" sz="2000" i="1" dirty="0"/>
              <a:t>this itself might be expensive</a:t>
            </a:r>
            <a:r>
              <a:rPr lang="en-US" sz="2000" dirty="0"/>
              <a:t>!</a:t>
            </a:r>
          </a:p>
          <a:p>
            <a:pPr>
              <a:lnSpc>
                <a:spcPct val="90000"/>
              </a:lnSpc>
            </a:pPr>
            <a:r>
              <a:rPr lang="en-US" sz="2400" dirty="0"/>
              <a:t>Approach #2: Look for clusters of similar activity</a:t>
            </a:r>
          </a:p>
          <a:p>
            <a:pPr lvl="1">
              <a:lnSpc>
                <a:spcPct val="90000"/>
              </a:lnSpc>
              <a:buClr>
                <a:schemeClr val="tx1"/>
              </a:buClr>
            </a:pPr>
            <a:r>
              <a:rPr lang="en-US" sz="2000" dirty="0">
                <a:solidFill>
                  <a:srgbClr val="FF0000"/>
                </a:solidFill>
              </a:rPr>
              <a:t>Arms race</a:t>
            </a:r>
            <a:r>
              <a:rPr lang="en-US" sz="2000" dirty="0"/>
              <a:t> </a:t>
            </a:r>
            <a:r>
              <a:rPr lang="en-US" sz="2000" dirty="0" smtClean="0"/>
              <a:t>with </a:t>
            </a:r>
            <a:r>
              <a:rPr lang="en-US" sz="2000" dirty="0"/>
              <a:t>attacker AND costs </a:t>
            </a:r>
            <a:r>
              <a:rPr lang="en-US" sz="2000" i="1" dirty="0">
                <a:solidFill>
                  <a:srgbClr val="FF0000"/>
                </a:solidFill>
              </a:rPr>
              <a:t>collateral damage</a:t>
            </a:r>
          </a:p>
          <a:p>
            <a:pPr>
              <a:lnSpc>
                <a:spcPct val="90000"/>
              </a:lnSpc>
              <a:buClr>
                <a:schemeClr val="tx1"/>
              </a:buClr>
            </a:pPr>
            <a:r>
              <a:rPr lang="en-US" sz="2400" dirty="0"/>
              <a:t>Approach #3: distribute service across multiple </a:t>
            </a:r>
            <a:r>
              <a:rPr lang="en-US" sz="2400" dirty="0" smtClean="0"/>
              <a:t>servers </a:t>
            </a:r>
            <a:r>
              <a:rPr lang="en-US" sz="2400" dirty="0"/>
              <a:t>(</a:t>
            </a:r>
            <a:r>
              <a:rPr lang="en-US" sz="2400" dirty="0">
                <a:solidFill>
                  <a:srgbClr val="008040"/>
                </a:solidFill>
              </a:rPr>
              <a:t>$$$</a:t>
            </a:r>
            <a:r>
              <a:rPr lang="en-US" sz="2400" dirty="0"/>
              <a:t>)</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26</a:t>
            </a:fld>
            <a:endParaRPr lang="en-US"/>
          </a:p>
        </p:txBody>
      </p:sp>
    </p:spTree>
    <p:extLst>
      <p:ext uri="{BB962C8B-B14F-4D97-AF65-F5344CB8AC3E}">
        <p14:creationId xmlns:p14="http://schemas.microsoft.com/office/powerpoint/2010/main" val="26546236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299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9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9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99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1299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1299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99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6" end="6"/>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1299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7" end="7"/>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2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DDoS</a:t>
            </a:r>
            <a:r>
              <a:rPr lang="en-US" dirty="0" smtClean="0"/>
              <a:t> Recent Examples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Jun 2014 – Hong Kong’s Occupy Central voting platform hit by 300+ </a:t>
            </a:r>
            <a:r>
              <a:rPr lang="en-US" dirty="0" err="1" smtClean="0"/>
              <a:t>Gbps</a:t>
            </a:r>
            <a:r>
              <a:rPr lang="en-US" dirty="0" smtClean="0"/>
              <a:t> </a:t>
            </a:r>
            <a:r>
              <a:rPr lang="en-US" dirty="0" err="1" smtClean="0"/>
              <a:t>DDoS</a:t>
            </a:r>
            <a:endParaRPr lang="en-US" dirty="0" smtClean="0"/>
          </a:p>
          <a:p>
            <a:r>
              <a:rPr lang="en-US" dirty="0" smtClean="0"/>
              <a:t>Feb 2014 – 400 </a:t>
            </a:r>
            <a:r>
              <a:rPr lang="en-US" dirty="0" err="1" smtClean="0"/>
              <a:t>Gbps</a:t>
            </a:r>
            <a:r>
              <a:rPr lang="en-US" dirty="0" smtClean="0"/>
              <a:t> NTP amplification </a:t>
            </a:r>
            <a:r>
              <a:rPr lang="en-US" dirty="0" err="1"/>
              <a:t>DDoS</a:t>
            </a:r>
            <a:r>
              <a:rPr lang="en-US" dirty="0"/>
              <a:t> </a:t>
            </a:r>
            <a:r>
              <a:rPr lang="en-US" dirty="0" smtClean="0"/>
              <a:t>attack against an organization in Europe</a:t>
            </a:r>
            <a:endParaRPr lang="en-US" dirty="0" smtClean="0"/>
          </a:p>
          <a:p>
            <a:r>
              <a:rPr lang="en-US" dirty="0" smtClean="0"/>
              <a:t>Mar </a:t>
            </a:r>
            <a:r>
              <a:rPr lang="en-US" dirty="0" smtClean="0"/>
              <a:t>2013 – </a:t>
            </a:r>
            <a:r>
              <a:rPr lang="en-US" dirty="0" smtClean="0"/>
              <a:t>300 </a:t>
            </a:r>
            <a:r>
              <a:rPr lang="en-US" dirty="0" err="1" smtClean="0"/>
              <a:t>Gbps</a:t>
            </a:r>
            <a:r>
              <a:rPr lang="en-US" dirty="0" smtClean="0"/>
              <a:t> </a:t>
            </a:r>
            <a:r>
              <a:rPr lang="en-US" dirty="0" err="1" smtClean="0"/>
              <a:t>DDoS</a:t>
            </a:r>
            <a:r>
              <a:rPr lang="en-US" dirty="0" smtClean="0"/>
              <a:t> </a:t>
            </a:r>
            <a:r>
              <a:rPr lang="en-US" dirty="0" smtClean="0"/>
              <a:t>attack </a:t>
            </a:r>
            <a:r>
              <a:rPr lang="en-US" dirty="0"/>
              <a:t>against </a:t>
            </a:r>
            <a:r>
              <a:rPr lang="en-US" dirty="0" err="1" smtClean="0"/>
              <a:t>Spamhaus</a:t>
            </a:r>
            <a:endParaRPr lang="en-US" dirty="0" smtClean="0"/>
          </a:p>
          <a:p>
            <a:r>
              <a:rPr lang="en-US" dirty="0" smtClean="0"/>
              <a:t>Oct </a:t>
            </a:r>
            <a:r>
              <a:rPr lang="en-US" dirty="0" smtClean="0"/>
              <a:t>2012 – HSBC experienced a downtime of many of its website worldwide</a:t>
            </a:r>
          </a:p>
          <a:p>
            <a:r>
              <a:rPr lang="en-US" dirty="0" smtClean="0"/>
              <a:t>Aug 2012 – </a:t>
            </a:r>
            <a:r>
              <a:rPr lang="en-US" dirty="0" err="1" smtClean="0"/>
              <a:t>WikiLeaks</a:t>
            </a:r>
            <a:r>
              <a:rPr lang="en-US" dirty="0" smtClean="0"/>
              <a:t> was hit by a </a:t>
            </a:r>
            <a:r>
              <a:rPr lang="en-US" dirty="0" err="1" smtClean="0"/>
              <a:t>DDoS</a:t>
            </a:r>
            <a:r>
              <a:rPr lang="en-US" dirty="0" smtClean="0"/>
              <a:t> attack</a:t>
            </a:r>
          </a:p>
          <a:p>
            <a:r>
              <a:rPr lang="en-US" dirty="0" smtClean="0"/>
              <a:t>Jun 2012 – CIA website fallen foul of a </a:t>
            </a:r>
            <a:r>
              <a:rPr lang="en-US" dirty="0" err="1" smtClean="0"/>
              <a:t>DDoS</a:t>
            </a:r>
            <a:r>
              <a:rPr lang="en-US" dirty="0" smtClean="0"/>
              <a:t> attack</a:t>
            </a:r>
          </a:p>
          <a:p>
            <a:r>
              <a:rPr lang="en-US" dirty="0" smtClean="0"/>
              <a:t>Mar </a:t>
            </a:r>
            <a:r>
              <a:rPr lang="en-US" dirty="0" smtClean="0"/>
              <a:t>2011 – </a:t>
            </a:r>
            <a:r>
              <a:rPr lang="en-US" dirty="0" err="1" smtClean="0"/>
              <a:t>WordPress.com</a:t>
            </a:r>
            <a:r>
              <a:rPr lang="en-US" dirty="0" smtClean="0"/>
              <a:t> suffered </a:t>
            </a:r>
            <a:r>
              <a:rPr lang="en-US" dirty="0" smtClean="0"/>
              <a:t>a large </a:t>
            </a:r>
            <a:r>
              <a:rPr lang="en-US" dirty="0" err="1" smtClean="0"/>
              <a:t>DDoS</a:t>
            </a:r>
            <a:r>
              <a:rPr lang="en-US" dirty="0" smtClean="0"/>
              <a:t> </a:t>
            </a:r>
            <a:r>
              <a:rPr lang="en-US" dirty="0" smtClean="0"/>
              <a:t>attack</a:t>
            </a:r>
            <a:endParaRPr lang="en-US" dirty="0" smtClean="0"/>
          </a:p>
        </p:txBody>
      </p:sp>
      <p:sp>
        <p:nvSpPr>
          <p:cNvPr id="7" name="Date Placeholder 6"/>
          <p:cNvSpPr>
            <a:spLocks noGrp="1"/>
          </p:cNvSpPr>
          <p:nvPr>
            <p:ph type="dt" sz="half" idx="10"/>
          </p:nvPr>
        </p:nvSpPr>
        <p:spPr/>
        <p:txBody>
          <a:bodyPr/>
          <a:lstStyle/>
          <a:p>
            <a:r>
              <a:rPr lang="en-US" smtClean="0"/>
              <a:t>26 Mar 2015</a:t>
            </a:r>
            <a:endParaRPr lang="en-US"/>
          </a:p>
        </p:txBody>
      </p:sp>
      <p:sp>
        <p:nvSpPr>
          <p:cNvPr id="8" name="Footer Placeholder 7"/>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27</a:t>
            </a:fld>
            <a:endParaRPr lang="en-US"/>
          </a:p>
        </p:txBody>
      </p:sp>
    </p:spTree>
    <p:extLst>
      <p:ext uri="{BB962C8B-B14F-4D97-AF65-F5344CB8AC3E}">
        <p14:creationId xmlns:p14="http://schemas.microsoft.com/office/powerpoint/2010/main" val="387038030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Akamai’s State of the Internet Report</a:t>
            </a:r>
            <a:endParaRPr lang="en-US"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28</a:t>
            </a:fld>
            <a:endParaRPr lang="en-US"/>
          </a:p>
        </p:txBody>
      </p:sp>
      <p:pic>
        <p:nvPicPr>
          <p:cNvPr id="9" name="Picture 8"/>
          <p:cNvPicPr>
            <a:picLocks noChangeAspect="1"/>
          </p:cNvPicPr>
          <p:nvPr/>
        </p:nvPicPr>
        <p:blipFill>
          <a:blip r:embed="rId2"/>
          <a:stretch>
            <a:fillRect/>
          </a:stretch>
        </p:blipFill>
        <p:spPr>
          <a:xfrm>
            <a:off x="76200" y="1219200"/>
            <a:ext cx="7162800" cy="2842381"/>
          </a:xfrm>
          <a:prstGeom prst="rect">
            <a:avLst/>
          </a:prstGeom>
        </p:spPr>
      </p:pic>
      <p:pic>
        <p:nvPicPr>
          <p:cNvPr id="8" name="Picture 7" descr="figure_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31883" y="2971800"/>
            <a:ext cx="2590800" cy="3399250"/>
          </a:xfrm>
          <a:prstGeom prst="rect">
            <a:avLst/>
          </a:prstGeom>
        </p:spPr>
      </p:pic>
    </p:spTree>
    <p:extLst>
      <p:ext uri="{BB962C8B-B14F-4D97-AF65-F5344CB8AC3E}">
        <p14:creationId xmlns:p14="http://schemas.microsoft.com/office/powerpoint/2010/main" val="423640421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watch some live attacks ... </a:t>
            </a:r>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29</a:t>
            </a:fld>
            <a:endParaRPr lang="en-US"/>
          </a:p>
        </p:txBody>
      </p:sp>
      <p:pic>
        <p:nvPicPr>
          <p:cNvPr id="6" name="Picture 5"/>
          <p:cNvPicPr>
            <a:picLocks noChangeAspect="1"/>
          </p:cNvPicPr>
          <p:nvPr/>
        </p:nvPicPr>
        <p:blipFill>
          <a:blip r:embed="rId2"/>
          <a:stretch>
            <a:fillRect/>
          </a:stretch>
        </p:blipFill>
        <p:spPr>
          <a:xfrm>
            <a:off x="0" y="1905000"/>
            <a:ext cx="9144000" cy="4539778"/>
          </a:xfrm>
          <a:prstGeom prst="rect">
            <a:avLst/>
          </a:prstGeom>
        </p:spPr>
      </p:pic>
      <p:sp>
        <p:nvSpPr>
          <p:cNvPr id="7" name="TextBox 6"/>
          <p:cNvSpPr txBox="1"/>
          <p:nvPr/>
        </p:nvSpPr>
        <p:spPr>
          <a:xfrm>
            <a:off x="2790728" y="1367135"/>
            <a:ext cx="3562544" cy="461665"/>
          </a:xfrm>
          <a:prstGeom prst="rect">
            <a:avLst/>
          </a:prstGeom>
          <a:noFill/>
        </p:spPr>
        <p:txBody>
          <a:bodyPr wrap="none" rtlCol="0">
            <a:spAutoFit/>
          </a:bodyPr>
          <a:lstStyle/>
          <a:p>
            <a:r>
              <a:rPr lang="en-US" sz="2400" dirty="0">
                <a:latin typeface="Tahoma"/>
                <a:cs typeface="Tahoma"/>
                <a:hlinkClick r:id="rId3"/>
              </a:rPr>
              <a:t>http://map.ipviking.com</a:t>
            </a:r>
            <a:r>
              <a:rPr lang="en-US" sz="2400" dirty="0" smtClean="0">
                <a:latin typeface="Tahoma"/>
                <a:cs typeface="Tahoma"/>
                <a:hlinkClick r:id="rId3"/>
              </a:rPr>
              <a:t>/</a:t>
            </a:r>
            <a:r>
              <a:rPr lang="en-US" sz="2400" dirty="0" smtClean="0">
                <a:latin typeface="Tahoma"/>
                <a:cs typeface="Tahoma"/>
              </a:rPr>
              <a:t> </a:t>
            </a:r>
            <a:endParaRPr lang="en-US" sz="2400" dirty="0">
              <a:latin typeface="Tahoma"/>
              <a:cs typeface="Tahoma"/>
            </a:endParaRPr>
          </a:p>
        </p:txBody>
      </p:sp>
    </p:spTree>
    <p:extLst>
      <p:ext uri="{BB962C8B-B14F-4D97-AF65-F5344CB8AC3E}">
        <p14:creationId xmlns:p14="http://schemas.microsoft.com/office/powerpoint/2010/main" val="116993029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a:t>
            </a:r>
            <a:r>
              <a:rPr lang="en-US" dirty="0" err="1" smtClean="0"/>
              <a:t>DoS</a:t>
            </a:r>
            <a:r>
              <a:rPr lang="en-US" dirty="0" smtClean="0"/>
              <a:t> (</a:t>
            </a:r>
            <a:r>
              <a:rPr lang="en-US" dirty="0" err="1" smtClean="0"/>
              <a:t>DDoS</a:t>
            </a:r>
            <a:r>
              <a:rPr lang="en-US" dirty="0" smtClean="0"/>
              <a:t>)</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3</a:t>
            </a:fld>
            <a:endParaRPr lang="en-US"/>
          </a:p>
        </p:txBody>
      </p:sp>
    </p:spTree>
    <p:extLst>
      <p:ext uri="{BB962C8B-B14F-4D97-AF65-F5344CB8AC3E}">
        <p14:creationId xmlns:p14="http://schemas.microsoft.com/office/powerpoint/2010/main" val="259543754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Botnets</a:t>
            </a:r>
            <a:endParaRPr lang="en-US" dirty="0"/>
          </a:p>
        </p:txBody>
      </p:sp>
      <p:sp>
        <p:nvSpPr>
          <p:cNvPr id="7" name="Text Placeholder 6"/>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30</a:t>
            </a:fld>
            <a:endParaRPr lang="en-US"/>
          </a:p>
        </p:txBody>
      </p:sp>
    </p:spTree>
    <p:extLst>
      <p:ext uri="{BB962C8B-B14F-4D97-AF65-F5344CB8AC3E}">
        <p14:creationId xmlns:p14="http://schemas.microsoft.com/office/powerpoint/2010/main" val="16349896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Botnets</a:t>
            </a:r>
          </a:p>
        </p:txBody>
      </p:sp>
      <p:sp>
        <p:nvSpPr>
          <p:cNvPr id="241667" name="Rectangle 3"/>
          <p:cNvSpPr>
            <a:spLocks noGrp="1" noChangeArrowheads="1"/>
          </p:cNvSpPr>
          <p:nvPr>
            <p:ph idx="1"/>
          </p:nvPr>
        </p:nvSpPr>
        <p:spPr/>
        <p:txBody>
          <a:bodyPr>
            <a:normAutofit fontScale="85000" lnSpcReduction="10000"/>
          </a:bodyPr>
          <a:lstStyle/>
          <a:p>
            <a:pPr>
              <a:lnSpc>
                <a:spcPct val="110000"/>
              </a:lnSpc>
            </a:pPr>
            <a:r>
              <a:rPr lang="en-US" sz="2800" dirty="0"/>
              <a:t>Collection of compromised machines (</a:t>
            </a:r>
            <a:r>
              <a:rPr lang="en-US" sz="2800" dirty="0">
                <a:solidFill>
                  <a:srgbClr val="006B01"/>
                </a:solidFill>
              </a:rPr>
              <a:t>bots</a:t>
            </a:r>
            <a:r>
              <a:rPr lang="en-US" sz="2800" dirty="0"/>
              <a:t>) under (unified) control of an attacker (</a:t>
            </a:r>
            <a:r>
              <a:rPr lang="en-US" sz="2800" dirty="0" err="1">
                <a:solidFill>
                  <a:srgbClr val="006B01"/>
                </a:solidFill>
              </a:rPr>
              <a:t>botmaster</a:t>
            </a:r>
            <a:r>
              <a:rPr lang="en-US" sz="2800" dirty="0"/>
              <a:t>)</a:t>
            </a:r>
          </a:p>
          <a:p>
            <a:pPr>
              <a:lnSpc>
                <a:spcPct val="110000"/>
              </a:lnSpc>
            </a:pPr>
            <a:r>
              <a:rPr lang="en-US" sz="2800" dirty="0"/>
              <a:t>Method of compromise decoupled from method of control</a:t>
            </a:r>
          </a:p>
          <a:p>
            <a:pPr lvl="1">
              <a:lnSpc>
                <a:spcPct val="110000"/>
              </a:lnSpc>
            </a:pPr>
            <a:r>
              <a:rPr lang="en-US" sz="2400" dirty="0"/>
              <a:t>Launch a worm / virus / drive-by infection / etc.</a:t>
            </a:r>
          </a:p>
          <a:p>
            <a:pPr>
              <a:lnSpc>
                <a:spcPct val="110000"/>
              </a:lnSpc>
            </a:pPr>
            <a:r>
              <a:rPr lang="en-US" sz="2800" dirty="0"/>
              <a:t>Upon infection, new bot </a:t>
            </a:r>
            <a:r>
              <a:rPr lang="en-US" sz="2800" i="1" dirty="0" smtClean="0"/>
              <a:t>“phones home”</a:t>
            </a:r>
            <a:r>
              <a:rPr lang="en-US" sz="2800" dirty="0" smtClean="0"/>
              <a:t> </a:t>
            </a:r>
            <a:r>
              <a:rPr lang="en-US" sz="2800" dirty="0"/>
              <a:t>to </a:t>
            </a:r>
            <a:r>
              <a:rPr lang="en-US" sz="2800" dirty="0">
                <a:solidFill>
                  <a:srgbClr val="0000FF"/>
                </a:solidFill>
              </a:rPr>
              <a:t>rendezvous</a:t>
            </a:r>
            <a:r>
              <a:rPr lang="en-US" sz="2800" dirty="0"/>
              <a:t> </a:t>
            </a:r>
            <a:r>
              <a:rPr lang="en-US" sz="2800" dirty="0" smtClean="0"/>
              <a:t>with </a:t>
            </a:r>
            <a:r>
              <a:rPr lang="en-US" sz="2800" dirty="0"/>
              <a:t>botnet </a:t>
            </a:r>
            <a:r>
              <a:rPr lang="en-US" sz="2800" i="1" dirty="0"/>
              <a:t>command-and-control</a:t>
            </a:r>
            <a:r>
              <a:rPr lang="en-US" sz="2800" dirty="0"/>
              <a:t> (</a:t>
            </a:r>
            <a:r>
              <a:rPr lang="en-US" sz="2800" b="1" dirty="0">
                <a:solidFill>
                  <a:srgbClr val="006B01"/>
                </a:solidFill>
              </a:rPr>
              <a:t>C&amp;C</a:t>
            </a:r>
            <a:r>
              <a:rPr lang="en-US" sz="2800" dirty="0"/>
              <a:t>)</a:t>
            </a:r>
          </a:p>
          <a:p>
            <a:pPr>
              <a:lnSpc>
                <a:spcPct val="110000"/>
              </a:lnSpc>
            </a:pPr>
            <a:r>
              <a:rPr lang="en-US" sz="2800" dirty="0"/>
              <a:t>Lots of ways to architect C&amp;C:</a:t>
            </a:r>
          </a:p>
          <a:p>
            <a:pPr lvl="1">
              <a:lnSpc>
                <a:spcPct val="110000"/>
              </a:lnSpc>
            </a:pPr>
            <a:r>
              <a:rPr lang="en-US" sz="2400" dirty="0"/>
              <a:t>Star topology; hierarchical; peer-to-peer</a:t>
            </a:r>
          </a:p>
          <a:p>
            <a:pPr lvl="1">
              <a:lnSpc>
                <a:spcPct val="110000"/>
              </a:lnSpc>
            </a:pPr>
            <a:r>
              <a:rPr lang="en-US" sz="2400" dirty="0"/>
              <a:t>Encrypted/stealthy communication</a:t>
            </a:r>
          </a:p>
          <a:p>
            <a:pPr>
              <a:lnSpc>
                <a:spcPct val="110000"/>
              </a:lnSpc>
            </a:pPr>
            <a:r>
              <a:rPr lang="en-US" sz="2800" dirty="0" err="1"/>
              <a:t>Botmaster</a:t>
            </a:r>
            <a:r>
              <a:rPr lang="en-US" sz="2800" dirty="0"/>
              <a:t> uses C&amp;C to push out </a:t>
            </a:r>
            <a:r>
              <a:rPr lang="en-US" sz="2800" dirty="0">
                <a:solidFill>
                  <a:srgbClr val="FF0000"/>
                </a:solidFill>
              </a:rPr>
              <a:t>commands</a:t>
            </a:r>
            <a:r>
              <a:rPr lang="en-US" sz="2800" dirty="0"/>
              <a:t> and </a:t>
            </a:r>
            <a:r>
              <a:rPr lang="en-US" sz="2800" dirty="0">
                <a:solidFill>
                  <a:srgbClr val="FF0000"/>
                </a:solidFill>
              </a:rPr>
              <a:t>updates</a:t>
            </a:r>
            <a:endParaRPr lang="en-US" sz="2800"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31</a:t>
            </a:fld>
            <a:endParaRPr lang="en-US"/>
          </a:p>
        </p:txBody>
      </p:sp>
    </p:spTree>
    <p:extLst>
      <p:ext uri="{BB962C8B-B14F-4D97-AF65-F5344CB8AC3E}">
        <p14:creationId xmlns:p14="http://schemas.microsoft.com/office/powerpoint/2010/main" val="9877140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416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16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16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4166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5" end="5"/>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4166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6" end="6"/>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16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4454525"/>
            <a:ext cx="5818188" cy="9810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253955" name="Group 3"/>
          <p:cNvGrpSpPr>
            <a:grpSpLocks/>
          </p:cNvGrpSpPr>
          <p:nvPr/>
        </p:nvGrpSpPr>
        <p:grpSpPr bwMode="auto">
          <a:xfrm>
            <a:off x="1717675" y="5402263"/>
            <a:ext cx="6296025" cy="463550"/>
            <a:chOff x="1193" y="3751"/>
            <a:chExt cx="4372" cy="322"/>
          </a:xfrm>
        </p:grpSpPr>
        <p:pic>
          <p:nvPicPr>
            <p:cNvPr id="2539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 y="3751"/>
              <a:ext cx="323" cy="3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53966" name="Group 14"/>
          <p:cNvGrpSpPr>
            <a:grpSpLocks/>
          </p:cNvGrpSpPr>
          <p:nvPr/>
        </p:nvGrpSpPr>
        <p:grpSpPr bwMode="auto">
          <a:xfrm>
            <a:off x="2160588" y="4002088"/>
            <a:ext cx="5297487" cy="579437"/>
            <a:chOff x="1500" y="2779"/>
            <a:chExt cx="3679" cy="402"/>
          </a:xfrm>
        </p:grpSpPr>
        <p:pic>
          <p:nvPicPr>
            <p:cNvPr id="25396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6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7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7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 y="2779"/>
              <a:ext cx="403" cy="40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grpSp>
        <p:nvGrpSpPr>
          <p:cNvPr id="253973" name="Group 21"/>
          <p:cNvGrpSpPr>
            <a:grpSpLocks/>
          </p:cNvGrpSpPr>
          <p:nvPr/>
        </p:nvGrpSpPr>
        <p:grpSpPr bwMode="auto">
          <a:xfrm>
            <a:off x="1928813" y="4554538"/>
            <a:ext cx="5821362" cy="846137"/>
            <a:chOff x="1340" y="3163"/>
            <a:chExt cx="4042" cy="587"/>
          </a:xfrm>
        </p:grpSpPr>
        <p:sp>
          <p:nvSpPr>
            <p:cNvPr id="253974" name="Line 22"/>
            <p:cNvSpPr>
              <a:spLocks noChangeShapeType="1"/>
            </p:cNvSpPr>
            <p:nvPr/>
          </p:nvSpPr>
          <p:spPr bwMode="auto">
            <a:xfrm flipV="1">
              <a:off x="1340" y="3173"/>
              <a:ext cx="303"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5" name="Line 23"/>
            <p:cNvSpPr>
              <a:spLocks noChangeShapeType="1"/>
            </p:cNvSpPr>
            <p:nvPr/>
          </p:nvSpPr>
          <p:spPr bwMode="auto">
            <a:xfrm flipH="1" flipV="1">
              <a:off x="1706" y="3179"/>
              <a:ext cx="72" cy="573"/>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6" name="Line 24"/>
            <p:cNvSpPr>
              <a:spLocks noChangeShapeType="1"/>
            </p:cNvSpPr>
            <p:nvPr/>
          </p:nvSpPr>
          <p:spPr bwMode="auto">
            <a:xfrm flipV="1">
              <a:off x="2237" y="3167"/>
              <a:ext cx="64"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7" name="Line 25"/>
            <p:cNvSpPr>
              <a:spLocks noChangeShapeType="1"/>
            </p:cNvSpPr>
            <p:nvPr/>
          </p:nvSpPr>
          <p:spPr bwMode="auto">
            <a:xfrm flipH="1" flipV="1">
              <a:off x="2388" y="3174"/>
              <a:ext cx="293" cy="573"/>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8" name="Line 26"/>
            <p:cNvSpPr>
              <a:spLocks noChangeShapeType="1"/>
            </p:cNvSpPr>
            <p:nvPr/>
          </p:nvSpPr>
          <p:spPr bwMode="auto">
            <a:xfrm flipH="1" flipV="1">
              <a:off x="3004" y="3173"/>
              <a:ext cx="119"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9" name="Line 27"/>
            <p:cNvSpPr>
              <a:spLocks noChangeShapeType="1"/>
            </p:cNvSpPr>
            <p:nvPr/>
          </p:nvSpPr>
          <p:spPr bwMode="auto">
            <a:xfrm flipV="1">
              <a:off x="3583" y="3173"/>
              <a:ext cx="70"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0" name="Line 28"/>
            <p:cNvSpPr>
              <a:spLocks noChangeShapeType="1"/>
            </p:cNvSpPr>
            <p:nvPr/>
          </p:nvSpPr>
          <p:spPr bwMode="auto">
            <a:xfrm flipV="1">
              <a:off x="4031" y="3162"/>
              <a:ext cx="233" cy="59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1" name="Line 29"/>
            <p:cNvSpPr>
              <a:spLocks noChangeShapeType="1"/>
            </p:cNvSpPr>
            <p:nvPr/>
          </p:nvSpPr>
          <p:spPr bwMode="auto">
            <a:xfrm flipH="1" flipV="1">
              <a:off x="4328" y="3173"/>
              <a:ext cx="153"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2" name="Line 30"/>
            <p:cNvSpPr>
              <a:spLocks noChangeShapeType="1"/>
            </p:cNvSpPr>
            <p:nvPr/>
          </p:nvSpPr>
          <p:spPr bwMode="auto">
            <a:xfrm flipV="1">
              <a:off x="4928" y="3173"/>
              <a:ext cx="1"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3" name="Line 31"/>
            <p:cNvSpPr>
              <a:spLocks noChangeShapeType="1"/>
            </p:cNvSpPr>
            <p:nvPr/>
          </p:nvSpPr>
          <p:spPr bwMode="auto">
            <a:xfrm flipH="1" flipV="1">
              <a:off x="5009" y="3167"/>
              <a:ext cx="375"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grpSp>
      <p:grpSp>
        <p:nvGrpSpPr>
          <p:cNvPr id="253987" name="Group 35"/>
          <p:cNvGrpSpPr>
            <a:grpSpLocks/>
          </p:cNvGrpSpPr>
          <p:nvPr/>
        </p:nvGrpSpPr>
        <p:grpSpPr bwMode="auto">
          <a:xfrm>
            <a:off x="3316288" y="2500313"/>
            <a:ext cx="2898775" cy="712787"/>
            <a:chOff x="2303" y="1736"/>
            <a:chExt cx="2013" cy="495"/>
          </a:xfrm>
        </p:grpSpPr>
        <p:pic>
          <p:nvPicPr>
            <p:cNvPr id="253988"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 y="1736"/>
              <a:ext cx="342" cy="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89"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 y="1736"/>
              <a:ext cx="342" cy="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pic>
          <p:nvPicPr>
            <p:cNvPr id="25399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 y="1736"/>
              <a:ext cx="342" cy="49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253991" name="Line 39"/>
          <p:cNvSpPr>
            <a:spLocks noChangeShapeType="1"/>
          </p:cNvSpPr>
          <p:nvPr/>
        </p:nvSpPr>
        <p:spPr bwMode="auto">
          <a:xfrm flipV="1">
            <a:off x="1454150" y="3992563"/>
            <a:ext cx="1588" cy="18557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92" name="Line 40"/>
          <p:cNvSpPr>
            <a:spLocks noChangeShapeType="1"/>
          </p:cNvSpPr>
          <p:nvPr/>
        </p:nvSpPr>
        <p:spPr bwMode="auto">
          <a:xfrm flipV="1">
            <a:off x="1454150" y="1668463"/>
            <a:ext cx="1588" cy="22082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93" name="Text Box 41"/>
          <p:cNvSpPr txBox="1">
            <a:spLocks noChangeArrowheads="1"/>
          </p:cNvSpPr>
          <p:nvPr/>
        </p:nvSpPr>
        <p:spPr bwMode="auto">
          <a:xfrm rot="16200000">
            <a:off x="200025" y="4586288"/>
            <a:ext cx="228441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Infected machines </a:t>
            </a:r>
          </a:p>
        </p:txBody>
      </p:sp>
      <p:sp>
        <p:nvSpPr>
          <p:cNvPr id="253994" name="Text Box 42"/>
          <p:cNvSpPr txBox="1">
            <a:spLocks noChangeArrowheads="1"/>
          </p:cNvSpPr>
          <p:nvPr/>
        </p:nvSpPr>
        <p:spPr bwMode="auto">
          <a:xfrm rot="16200000">
            <a:off x="296863" y="2597150"/>
            <a:ext cx="2087562"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Hosted infrastructure</a:t>
            </a:r>
          </a:p>
        </p:txBody>
      </p:sp>
      <p:grpSp>
        <p:nvGrpSpPr>
          <p:cNvPr id="254002" name="Group 50"/>
          <p:cNvGrpSpPr>
            <a:grpSpLocks/>
          </p:cNvGrpSpPr>
          <p:nvPr/>
        </p:nvGrpSpPr>
        <p:grpSpPr bwMode="auto">
          <a:xfrm>
            <a:off x="2416175" y="3144838"/>
            <a:ext cx="4705350" cy="863600"/>
            <a:chOff x="1678" y="2184"/>
            <a:chExt cx="3267" cy="599"/>
          </a:xfrm>
        </p:grpSpPr>
        <p:sp>
          <p:nvSpPr>
            <p:cNvPr id="254003" name="Line 51"/>
            <p:cNvSpPr>
              <a:spLocks noChangeShapeType="1"/>
            </p:cNvSpPr>
            <p:nvPr/>
          </p:nvSpPr>
          <p:spPr bwMode="auto">
            <a:xfrm flipV="1">
              <a:off x="1678" y="2189"/>
              <a:ext cx="699"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4" name="Line 52"/>
            <p:cNvSpPr>
              <a:spLocks noChangeShapeType="1"/>
            </p:cNvSpPr>
            <p:nvPr/>
          </p:nvSpPr>
          <p:spPr bwMode="auto">
            <a:xfrm flipV="1">
              <a:off x="2330" y="2184"/>
              <a:ext cx="140"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5" name="Line 53"/>
            <p:cNvSpPr>
              <a:spLocks noChangeShapeType="1"/>
            </p:cNvSpPr>
            <p:nvPr/>
          </p:nvSpPr>
          <p:spPr bwMode="auto">
            <a:xfrm flipV="1">
              <a:off x="2988" y="2184"/>
              <a:ext cx="309"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6" name="Line 54"/>
            <p:cNvSpPr>
              <a:spLocks noChangeShapeType="1"/>
            </p:cNvSpPr>
            <p:nvPr/>
          </p:nvSpPr>
          <p:spPr bwMode="auto">
            <a:xfrm flipV="1">
              <a:off x="3629" y="2184"/>
              <a:ext cx="501"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7" name="Line 55"/>
            <p:cNvSpPr>
              <a:spLocks noChangeShapeType="1"/>
            </p:cNvSpPr>
            <p:nvPr/>
          </p:nvSpPr>
          <p:spPr bwMode="auto">
            <a:xfrm flipH="1" flipV="1">
              <a:off x="4146" y="2195"/>
              <a:ext cx="142" cy="59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8" name="Line 56"/>
            <p:cNvSpPr>
              <a:spLocks noChangeShapeType="1"/>
            </p:cNvSpPr>
            <p:nvPr/>
          </p:nvSpPr>
          <p:spPr bwMode="auto">
            <a:xfrm flipH="1" flipV="1">
              <a:off x="4170" y="2195"/>
              <a:ext cx="777"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grpSp>
      <p:grpSp>
        <p:nvGrpSpPr>
          <p:cNvPr id="254009" name="Group 57"/>
          <p:cNvGrpSpPr>
            <a:grpSpLocks/>
          </p:cNvGrpSpPr>
          <p:nvPr/>
        </p:nvGrpSpPr>
        <p:grpSpPr bwMode="auto">
          <a:xfrm>
            <a:off x="3557588" y="1295400"/>
            <a:ext cx="2405062" cy="1203325"/>
            <a:chOff x="2470" y="899"/>
            <a:chExt cx="1671" cy="836"/>
          </a:xfrm>
        </p:grpSpPr>
        <p:sp>
          <p:nvSpPr>
            <p:cNvPr id="254010" name="Line 58"/>
            <p:cNvSpPr>
              <a:spLocks noChangeShapeType="1"/>
            </p:cNvSpPr>
            <p:nvPr/>
          </p:nvSpPr>
          <p:spPr bwMode="auto">
            <a:xfrm flipV="1">
              <a:off x="2470" y="1520"/>
              <a:ext cx="641" cy="217"/>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11" name="Line 59"/>
            <p:cNvSpPr>
              <a:spLocks noChangeShapeType="1"/>
            </p:cNvSpPr>
            <p:nvPr/>
          </p:nvSpPr>
          <p:spPr bwMode="auto">
            <a:xfrm flipV="1">
              <a:off x="3297" y="1537"/>
              <a:ext cx="1" cy="20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12" name="Line 60"/>
            <p:cNvSpPr>
              <a:spLocks noChangeShapeType="1"/>
            </p:cNvSpPr>
            <p:nvPr/>
          </p:nvSpPr>
          <p:spPr bwMode="auto">
            <a:xfrm flipH="1" flipV="1">
              <a:off x="3459" y="1531"/>
              <a:ext cx="684" cy="20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pic>
          <p:nvPicPr>
            <p:cNvPr id="254013"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6" y="899"/>
              <a:ext cx="473" cy="61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sp>
        <p:nvSpPr>
          <p:cNvPr id="254014" name="Text Box 62"/>
          <p:cNvSpPr txBox="1">
            <a:spLocks noChangeArrowheads="1"/>
          </p:cNvSpPr>
          <p:nvPr/>
        </p:nvSpPr>
        <p:spPr bwMode="auto">
          <a:xfrm>
            <a:off x="1558925" y="4824413"/>
            <a:ext cx="509588"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400" b="0">
                <a:solidFill>
                  <a:srgbClr val="000000"/>
                </a:solidFill>
                <a:latin typeface="Tahoma"/>
                <a:cs typeface="Tahoma"/>
              </a:rPr>
              <a:t>TCP</a:t>
            </a:r>
          </a:p>
        </p:txBody>
      </p:sp>
      <p:sp>
        <p:nvSpPr>
          <p:cNvPr id="254015" name="Text Box 63"/>
          <p:cNvSpPr txBox="1">
            <a:spLocks noChangeArrowheads="1"/>
          </p:cNvSpPr>
          <p:nvPr/>
        </p:nvSpPr>
        <p:spPr bwMode="auto">
          <a:xfrm>
            <a:off x="2239963" y="3346450"/>
            <a:ext cx="615950"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400" b="0">
                <a:solidFill>
                  <a:srgbClr val="000000"/>
                </a:solidFill>
                <a:latin typeface="Tahoma"/>
                <a:cs typeface="Tahoma"/>
              </a:rPr>
              <a:t>HTTP</a:t>
            </a:r>
          </a:p>
        </p:txBody>
      </p:sp>
      <p:sp>
        <p:nvSpPr>
          <p:cNvPr id="254016" name="Text Box 64"/>
          <p:cNvSpPr txBox="1">
            <a:spLocks noChangeArrowheads="1"/>
          </p:cNvSpPr>
          <p:nvPr/>
        </p:nvSpPr>
        <p:spPr bwMode="auto">
          <a:xfrm>
            <a:off x="2424113" y="2541588"/>
            <a:ext cx="828675"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ctr" hangingPunct="0">
              <a:lnSpc>
                <a:spcPct val="93000"/>
              </a:lnSpc>
              <a:buClr>
                <a:srgbClr val="000000"/>
              </a:buClr>
              <a:buSzPct val="45000"/>
              <a:buFont typeface="Wingdings" charset="0"/>
              <a:buNone/>
            </a:pPr>
            <a:r>
              <a:rPr lang="en-GB" sz="1600" b="0" dirty="0" smtClean="0">
                <a:solidFill>
                  <a:srgbClr val="000000"/>
                </a:solidFill>
                <a:latin typeface="Tahoma"/>
                <a:cs typeface="Tahoma"/>
              </a:rPr>
              <a:t>Master</a:t>
            </a:r>
            <a:br>
              <a:rPr lang="en-GB" sz="1600" b="0" dirty="0" smtClean="0">
                <a:solidFill>
                  <a:srgbClr val="000000"/>
                </a:solidFill>
                <a:latin typeface="Tahoma"/>
                <a:cs typeface="Tahoma"/>
              </a:rPr>
            </a:br>
            <a:r>
              <a:rPr lang="en-GB" sz="1600" b="0" dirty="0" smtClean="0">
                <a:solidFill>
                  <a:srgbClr val="000000"/>
                </a:solidFill>
                <a:latin typeface="Tahoma"/>
                <a:cs typeface="Tahoma"/>
              </a:rPr>
              <a:t>servers</a:t>
            </a:r>
            <a:endParaRPr lang="en-GB" sz="1600" b="0" dirty="0">
              <a:solidFill>
                <a:srgbClr val="000000"/>
              </a:solidFill>
              <a:latin typeface="Tahoma"/>
              <a:cs typeface="Tahoma"/>
            </a:endParaRPr>
          </a:p>
        </p:txBody>
      </p:sp>
      <p:grpSp>
        <p:nvGrpSpPr>
          <p:cNvPr id="254017" name="Group 65"/>
          <p:cNvGrpSpPr>
            <a:grpSpLocks/>
          </p:cNvGrpSpPr>
          <p:nvPr/>
        </p:nvGrpSpPr>
        <p:grpSpPr bwMode="auto">
          <a:xfrm>
            <a:off x="1484313" y="3994150"/>
            <a:ext cx="3806825" cy="2225675"/>
            <a:chOff x="1031" y="2773"/>
            <a:chExt cx="2643" cy="1546"/>
          </a:xfrm>
        </p:grpSpPr>
        <p:sp>
          <p:nvSpPr>
            <p:cNvPr id="254018" name="Text Box 66"/>
            <p:cNvSpPr txBox="1">
              <a:spLocks noChangeArrowheads="1"/>
            </p:cNvSpPr>
            <p:nvPr/>
          </p:nvSpPr>
          <p:spPr bwMode="auto">
            <a:xfrm>
              <a:off x="3029" y="4101"/>
              <a:ext cx="646" cy="2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5" tIns="37028" rIns="74055" bIns="37028"/>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Workers</a:t>
              </a:r>
            </a:p>
          </p:txBody>
        </p:sp>
        <p:sp>
          <p:nvSpPr>
            <p:cNvPr id="254019" name="Text Box 67"/>
            <p:cNvSpPr txBox="1">
              <a:spLocks noChangeArrowheads="1"/>
            </p:cNvSpPr>
            <p:nvPr/>
          </p:nvSpPr>
          <p:spPr bwMode="auto">
            <a:xfrm>
              <a:off x="1031" y="2773"/>
              <a:ext cx="481" cy="3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74055" tIns="37028" rIns="74055" bIns="37028"/>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ctr" hangingPunct="0">
                <a:lnSpc>
                  <a:spcPct val="93000"/>
                </a:lnSpc>
                <a:buClr>
                  <a:srgbClr val="000000"/>
                </a:buClr>
                <a:buSzPct val="45000"/>
                <a:buFont typeface="Wingdings" charset="0"/>
                <a:buNone/>
              </a:pPr>
              <a:r>
                <a:rPr lang="en-GB" sz="1600" b="0">
                  <a:solidFill>
                    <a:srgbClr val="000000"/>
                  </a:solidFill>
                  <a:latin typeface="Tahoma"/>
                  <a:cs typeface="Tahoma"/>
                </a:rPr>
                <a:t>Proxy</a:t>
              </a:r>
            </a:p>
            <a:p>
              <a:pPr algn="ctr" hangingPunct="0">
                <a:lnSpc>
                  <a:spcPct val="93000"/>
                </a:lnSpc>
                <a:buClr>
                  <a:srgbClr val="000000"/>
                </a:buClr>
                <a:buSzPct val="45000"/>
                <a:buFont typeface="Wingdings" charset="0"/>
                <a:buNone/>
              </a:pPr>
              <a:r>
                <a:rPr lang="en-GB" sz="1600" b="0">
                  <a:solidFill>
                    <a:srgbClr val="000000"/>
                  </a:solidFill>
                  <a:latin typeface="Tahoma"/>
                  <a:cs typeface="Tahoma"/>
                </a:rPr>
                <a:t>bots</a:t>
              </a:r>
            </a:p>
          </p:txBody>
        </p:sp>
      </p:grpSp>
      <p:sp>
        <p:nvSpPr>
          <p:cNvPr id="254020" name="Text Box 68"/>
          <p:cNvSpPr txBox="1">
            <a:spLocks noChangeArrowheads="1"/>
          </p:cNvSpPr>
          <p:nvPr/>
        </p:nvSpPr>
        <p:spPr bwMode="auto">
          <a:xfrm>
            <a:off x="3221038" y="1603375"/>
            <a:ext cx="1108075" cy="312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1639" tIns="40820" rIns="81639" bIns="40820"/>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Botmaster</a:t>
            </a:r>
          </a:p>
        </p:txBody>
      </p:sp>
      <p:sp>
        <p:nvSpPr>
          <p:cNvPr id="2" name="Title 1"/>
          <p:cNvSpPr>
            <a:spLocks noGrp="1"/>
          </p:cNvSpPr>
          <p:nvPr>
            <p:ph type="title"/>
          </p:nvPr>
        </p:nvSpPr>
        <p:spPr/>
        <p:txBody>
          <a:bodyPr/>
          <a:lstStyle/>
          <a:p>
            <a:r>
              <a:rPr lang="en-US" dirty="0"/>
              <a:t>The Storm Botnet</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32</a:t>
            </a:fld>
            <a:endParaRPr lang="en-US"/>
          </a:p>
        </p:txBody>
      </p:sp>
    </p:spTree>
    <p:extLst>
      <p:ext uri="{BB962C8B-B14F-4D97-AF65-F5344CB8AC3E}">
        <p14:creationId xmlns:p14="http://schemas.microsoft.com/office/powerpoint/2010/main" val="2284661855"/>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397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40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53987"/>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540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54002"/>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540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254009"/>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254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C&amp;C Messages</a:t>
            </a:r>
          </a:p>
        </p:txBody>
      </p:sp>
      <p:sp>
        <p:nvSpPr>
          <p:cNvPr id="343043" name="Rectangle 3"/>
          <p:cNvSpPr>
            <a:spLocks noGrp="1" noChangeArrowheads="1"/>
          </p:cNvSpPr>
          <p:nvPr>
            <p:ph idx="1"/>
          </p:nvPr>
        </p:nvSpPr>
        <p:spPr/>
        <p:txBody>
          <a:bodyPr>
            <a:normAutofit fontScale="92500" lnSpcReduction="20000"/>
          </a:bodyPr>
          <a:lstStyle/>
          <a:p>
            <a:pPr marL="609600" indent="-609600">
              <a:lnSpc>
                <a:spcPct val="90000"/>
              </a:lnSpc>
              <a:buFont typeface="Arial" charset="0"/>
              <a:buAutoNum type="arabicPeriod"/>
            </a:pPr>
            <a:r>
              <a:rPr lang="en-US" dirty="0"/>
              <a:t>Activation (report from bot to </a:t>
            </a:r>
            <a:r>
              <a:rPr lang="en-US" dirty="0" err="1"/>
              <a:t>botmaster</a:t>
            </a:r>
            <a:r>
              <a:rPr lang="en-US" dirty="0"/>
              <a:t>)</a:t>
            </a:r>
          </a:p>
          <a:p>
            <a:pPr marL="609600" indent="-609600">
              <a:lnSpc>
                <a:spcPct val="90000"/>
              </a:lnSpc>
              <a:buFont typeface="Arial" charset="0"/>
              <a:buAutoNum type="arabicPeriod"/>
            </a:pPr>
            <a:r>
              <a:rPr lang="en-US" dirty="0"/>
              <a:t>Email address harvests</a:t>
            </a:r>
          </a:p>
          <a:p>
            <a:pPr marL="609600" indent="-609600">
              <a:lnSpc>
                <a:spcPct val="90000"/>
              </a:lnSpc>
              <a:buFont typeface="Arial" charset="0"/>
              <a:buAutoNum type="arabicPeriod"/>
            </a:pPr>
            <a:r>
              <a:rPr lang="en-US" dirty="0"/>
              <a:t>Spamming instructions</a:t>
            </a:r>
          </a:p>
          <a:p>
            <a:pPr marL="609600" indent="-609600">
              <a:lnSpc>
                <a:spcPct val="90000"/>
              </a:lnSpc>
              <a:buFont typeface="Arial" charset="0"/>
              <a:buAutoNum type="arabicPeriod"/>
            </a:pPr>
            <a:r>
              <a:rPr lang="en-US" dirty="0"/>
              <a:t>Delivery reports</a:t>
            </a:r>
          </a:p>
          <a:p>
            <a:pPr marL="609600" indent="-609600">
              <a:lnSpc>
                <a:spcPct val="90000"/>
              </a:lnSpc>
              <a:buFont typeface="Arial" charset="0"/>
              <a:buAutoNum type="arabicPeriod"/>
            </a:pPr>
            <a:r>
              <a:rPr lang="en-US" dirty="0" err="1"/>
              <a:t>DDoS</a:t>
            </a:r>
            <a:r>
              <a:rPr lang="en-US" dirty="0"/>
              <a:t> instructions</a:t>
            </a:r>
          </a:p>
          <a:p>
            <a:pPr marL="609600" indent="-609600">
              <a:lnSpc>
                <a:spcPct val="90000"/>
              </a:lnSpc>
              <a:buFont typeface="Arial" charset="0"/>
              <a:buAutoNum type="arabicPeriod"/>
            </a:pPr>
            <a:r>
              <a:rPr lang="en-US" dirty="0" err="1"/>
              <a:t>FastFlux</a:t>
            </a:r>
            <a:r>
              <a:rPr lang="en-US" dirty="0"/>
              <a:t> instructions </a:t>
            </a:r>
            <a:r>
              <a:rPr lang="en-US" sz="2800" dirty="0"/>
              <a:t>(rapidly changing DNS)</a:t>
            </a:r>
            <a:endParaRPr lang="en-US" dirty="0"/>
          </a:p>
          <a:p>
            <a:pPr marL="609600" indent="-609600">
              <a:lnSpc>
                <a:spcPct val="90000"/>
              </a:lnSpc>
              <a:buFont typeface="Arial" charset="0"/>
              <a:buAutoNum type="arabicPeriod"/>
            </a:pPr>
            <a:r>
              <a:rPr lang="en-US" dirty="0"/>
              <a:t>HTTP proxy instructions</a:t>
            </a:r>
          </a:p>
          <a:p>
            <a:pPr marL="609600" indent="-609600">
              <a:lnSpc>
                <a:spcPct val="90000"/>
              </a:lnSpc>
              <a:buFont typeface="Arial" charset="0"/>
              <a:buAutoNum type="arabicPeriod"/>
            </a:pPr>
            <a:r>
              <a:rPr lang="en-US" dirty="0"/>
              <a:t>Sniffed passwords report</a:t>
            </a:r>
          </a:p>
          <a:p>
            <a:pPr marL="609600" indent="-609600">
              <a:lnSpc>
                <a:spcPct val="90000"/>
              </a:lnSpc>
              <a:buFont typeface="Arial" charset="0"/>
              <a:buAutoNum type="arabicPeriod"/>
            </a:pPr>
            <a:r>
              <a:rPr lang="en-US" dirty="0"/>
              <a:t>IFRAME injection/report</a:t>
            </a:r>
          </a:p>
        </p:txBody>
      </p:sp>
      <p:sp>
        <p:nvSpPr>
          <p:cNvPr id="343044" name="Rectangle 4"/>
          <p:cNvSpPr>
            <a:spLocks noChangeArrowheads="1"/>
          </p:cNvSpPr>
          <p:nvPr/>
        </p:nvSpPr>
        <p:spPr bwMode="auto">
          <a:xfrm>
            <a:off x="6019800" y="5715000"/>
            <a:ext cx="2774950" cy="830997"/>
          </a:xfrm>
          <a:prstGeom prst="rect">
            <a:avLst/>
          </a:prstGeom>
          <a:solidFill>
            <a:srgbClr val="FF8000"/>
          </a:solidFill>
          <a:ln>
            <a:noFill/>
          </a:ln>
          <a:extLst>
            <a:ext uri="{91240B29-F687-4f45-9708-019B960494DF}">
              <a14:hiddenLine xmlns:a14="http://schemas.microsoft.com/office/drawing/2010/main" w="9525">
                <a:solidFill>
                  <a:schemeClr val="tx1"/>
                </a:solidFill>
                <a:miter lim="800000"/>
                <a:headEnd/>
                <a:tailEnd/>
              </a14:hiddenLine>
            </a:ext>
          </a:extLst>
        </p:spPr>
        <p:txBody>
          <a:bodyPr>
            <a:spAutoFit/>
          </a:bodyPr>
          <a:lstStyle/>
          <a:p>
            <a:r>
              <a:rPr lang="en-US" sz="2400" dirty="0">
                <a:latin typeface="Tahoma"/>
                <a:cs typeface="Tahoma"/>
              </a:rPr>
              <a:t>From the </a:t>
            </a:r>
            <a:r>
              <a:rPr lang="en-US" altLang="ja-JP" sz="2400" dirty="0" smtClean="0">
                <a:latin typeface="Tahoma"/>
                <a:cs typeface="Tahoma"/>
              </a:rPr>
              <a:t>“</a:t>
            </a:r>
            <a:r>
              <a:rPr lang="en-US" sz="2400" dirty="0" smtClean="0">
                <a:latin typeface="Tahoma"/>
                <a:cs typeface="Tahoma"/>
              </a:rPr>
              <a:t>Storm” </a:t>
            </a:r>
            <a:r>
              <a:rPr lang="en-US" sz="2400" dirty="0">
                <a:latin typeface="Tahoma"/>
                <a:cs typeface="Tahoma"/>
              </a:rPr>
              <a:t>botnet </a:t>
            </a:r>
            <a:r>
              <a:rPr lang="en-US" sz="2400" dirty="0" smtClean="0">
                <a:latin typeface="Tahoma"/>
                <a:cs typeface="Tahoma"/>
              </a:rPr>
              <a:t>~2008</a:t>
            </a:r>
            <a:endParaRPr lang="en-US" sz="2400" dirty="0">
              <a:latin typeface="Tahoma"/>
              <a:cs typeface="Tahoma"/>
            </a:endParaRP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33</a:t>
            </a:fld>
            <a:endParaRPr lang="en-US"/>
          </a:p>
        </p:txBody>
      </p:sp>
    </p:spTree>
    <p:extLst>
      <p:ext uri="{BB962C8B-B14F-4D97-AF65-F5344CB8AC3E}">
        <p14:creationId xmlns:p14="http://schemas.microsoft.com/office/powerpoint/2010/main" val="288188583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Botnets</a:t>
            </a:r>
          </a:p>
        </p:txBody>
      </p:sp>
      <p:sp>
        <p:nvSpPr>
          <p:cNvPr id="243715" name="Rectangle 3"/>
          <p:cNvSpPr>
            <a:spLocks noGrp="1" noChangeArrowheads="1"/>
          </p:cNvSpPr>
          <p:nvPr>
            <p:ph idx="1"/>
          </p:nvPr>
        </p:nvSpPr>
        <p:spPr/>
        <p:txBody>
          <a:bodyPr/>
          <a:lstStyle/>
          <a:p>
            <a:pPr>
              <a:lnSpc>
                <a:spcPct val="90000"/>
              </a:lnSpc>
            </a:pPr>
            <a:r>
              <a:rPr lang="en-US" sz="2800" dirty="0"/>
              <a:t>How can we defend against bots / botnets?</a:t>
            </a:r>
          </a:p>
          <a:p>
            <a:pPr>
              <a:lnSpc>
                <a:spcPct val="90000"/>
              </a:lnSpc>
            </a:pPr>
            <a:endParaRPr lang="en-US" sz="2800" dirty="0"/>
          </a:p>
          <a:p>
            <a:pPr>
              <a:lnSpc>
                <a:spcPct val="90000"/>
              </a:lnSpc>
            </a:pPr>
            <a:r>
              <a:rPr lang="en-US" sz="2800" dirty="0"/>
              <a:t>Approach #1: </a:t>
            </a:r>
            <a:r>
              <a:rPr lang="en-US" sz="2800" dirty="0">
                <a:solidFill>
                  <a:srgbClr val="FF8000"/>
                </a:solidFill>
              </a:rPr>
              <a:t>prevent</a:t>
            </a:r>
            <a:r>
              <a:rPr lang="en-US" sz="2800" dirty="0"/>
              <a:t> the initial bot infection</a:t>
            </a:r>
          </a:p>
          <a:p>
            <a:pPr lvl="1">
              <a:lnSpc>
                <a:spcPct val="90000"/>
              </a:lnSpc>
            </a:pPr>
            <a:r>
              <a:rPr lang="en-US" sz="2400" dirty="0"/>
              <a:t>Equivalent to preventing malware infections in general …. </a:t>
            </a:r>
            <a:r>
              <a:rPr lang="en-US" sz="2400" dirty="0">
                <a:solidFill>
                  <a:srgbClr val="FF0000"/>
                </a:solidFill>
              </a:rPr>
              <a:t>HARD</a:t>
            </a:r>
            <a:endParaRPr lang="en-US" sz="2400" dirty="0"/>
          </a:p>
          <a:p>
            <a:pPr>
              <a:lnSpc>
                <a:spcPct val="90000"/>
              </a:lnSpc>
            </a:pPr>
            <a:r>
              <a:rPr lang="en-US" sz="2800" dirty="0"/>
              <a:t>Approach #2:</a:t>
            </a:r>
            <a:r>
              <a:rPr lang="en-US" sz="2800" dirty="0">
                <a:solidFill>
                  <a:srgbClr val="006B01"/>
                </a:solidFill>
              </a:rPr>
              <a:t> </a:t>
            </a:r>
            <a:r>
              <a:rPr lang="en-US" sz="2800" dirty="0" smtClean="0">
                <a:solidFill>
                  <a:srgbClr val="006B01"/>
                </a:solidFill>
              </a:rPr>
              <a:t>take </a:t>
            </a:r>
            <a:r>
              <a:rPr lang="en-US" sz="2800" dirty="0">
                <a:solidFill>
                  <a:srgbClr val="006B01"/>
                </a:solidFill>
              </a:rPr>
              <a:t>down</a:t>
            </a:r>
            <a:r>
              <a:rPr lang="en-US" sz="2800" dirty="0"/>
              <a:t> the C&amp;C master server</a:t>
            </a:r>
          </a:p>
          <a:p>
            <a:pPr lvl="1">
              <a:lnSpc>
                <a:spcPct val="90000"/>
              </a:lnSpc>
            </a:pPr>
            <a:r>
              <a:rPr lang="en-US" sz="2400" dirty="0"/>
              <a:t>Find its IP address, get associated ISP to pull plug</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34</a:t>
            </a:fld>
            <a:endParaRPr lang="en-US"/>
          </a:p>
        </p:txBody>
      </p:sp>
    </p:spTree>
    <p:extLst>
      <p:ext uri="{BB962C8B-B14F-4D97-AF65-F5344CB8AC3E}">
        <p14:creationId xmlns:p14="http://schemas.microsoft.com/office/powerpoint/2010/main" val="4417058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437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3" end="3"/>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37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8225" y="53975"/>
            <a:ext cx="5713413" cy="639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pic>
      <p:sp>
        <p:nvSpPr>
          <p:cNvPr id="340996" name="Oval 4"/>
          <p:cNvSpPr>
            <a:spLocks noChangeArrowheads="1"/>
          </p:cNvSpPr>
          <p:nvPr/>
        </p:nvSpPr>
        <p:spPr bwMode="auto">
          <a:xfrm>
            <a:off x="5562600" y="3276600"/>
            <a:ext cx="990600" cy="304800"/>
          </a:xfrm>
          <a:prstGeom prst="ellipse">
            <a:avLst/>
          </a:prstGeom>
          <a:noFill/>
          <a:ln w="19050">
            <a:solidFill>
              <a:srgbClr val="FF8000"/>
            </a:solidFill>
            <a:round/>
            <a:headEnd/>
            <a:tailEnd/>
          </a:ln>
          <a:extLst>
            <a:ext uri="{909E8E84-426E-40dd-AFC4-6F175D3DCCD1}">
              <a14:hiddenFill xmlns:a14="http://schemas.microsoft.com/office/drawing/2010/main">
                <a:solidFill>
                  <a:schemeClr val="accent1"/>
                </a:solidFill>
              </a14:hiddenFill>
            </a:ext>
          </a:extLst>
        </p:spPr>
        <p:txBody>
          <a:bodyPr wrap="none" anchor="ctr"/>
          <a:lstStyle/>
          <a:p>
            <a:endParaRPr lang="en-US"/>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35</a:t>
            </a:fld>
            <a:endParaRPr lang="en-US"/>
          </a:p>
        </p:txBody>
      </p:sp>
    </p:spTree>
    <p:extLst>
      <p:ext uri="{BB962C8B-B14F-4D97-AF65-F5344CB8AC3E}">
        <p14:creationId xmlns:p14="http://schemas.microsoft.com/office/powerpoint/2010/main" val="889890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Botnets</a:t>
            </a:r>
          </a:p>
        </p:txBody>
      </p:sp>
      <p:sp>
        <p:nvSpPr>
          <p:cNvPr id="347139" name="Rectangle 3"/>
          <p:cNvSpPr>
            <a:spLocks noGrp="1" noChangeArrowheads="1"/>
          </p:cNvSpPr>
          <p:nvPr>
            <p:ph idx="1"/>
          </p:nvPr>
        </p:nvSpPr>
        <p:spPr/>
        <p:txBody>
          <a:bodyPr>
            <a:normAutofit fontScale="92500" lnSpcReduction="10000"/>
          </a:bodyPr>
          <a:lstStyle/>
          <a:p>
            <a:pPr>
              <a:lnSpc>
                <a:spcPct val="90000"/>
              </a:lnSpc>
            </a:pPr>
            <a:r>
              <a:rPr lang="en-US" sz="2800" dirty="0">
                <a:solidFill>
                  <a:schemeClr val="bg2"/>
                </a:solidFill>
              </a:rPr>
              <a:t>How can we defend against bots / botnets?</a:t>
            </a:r>
          </a:p>
          <a:p>
            <a:pPr>
              <a:lnSpc>
                <a:spcPct val="90000"/>
              </a:lnSpc>
            </a:pPr>
            <a:endParaRPr lang="en-US" sz="2800" dirty="0">
              <a:solidFill>
                <a:schemeClr val="bg2"/>
              </a:solidFill>
            </a:endParaRPr>
          </a:p>
          <a:p>
            <a:pPr>
              <a:lnSpc>
                <a:spcPct val="90000"/>
              </a:lnSpc>
            </a:pPr>
            <a:r>
              <a:rPr lang="en-US" sz="2800" dirty="0">
                <a:solidFill>
                  <a:schemeClr val="bg2"/>
                </a:solidFill>
              </a:rPr>
              <a:t>Approach #1: prevent the initial bot infection</a:t>
            </a:r>
          </a:p>
          <a:p>
            <a:pPr lvl="1">
              <a:lnSpc>
                <a:spcPct val="90000"/>
              </a:lnSpc>
            </a:pPr>
            <a:r>
              <a:rPr lang="en-US" sz="2400" dirty="0">
                <a:solidFill>
                  <a:schemeClr val="bg2"/>
                </a:solidFill>
              </a:rPr>
              <a:t>Equivalent to preventing malware infections in general …. HARD</a:t>
            </a:r>
          </a:p>
          <a:p>
            <a:pPr>
              <a:lnSpc>
                <a:spcPct val="90000"/>
              </a:lnSpc>
            </a:pPr>
            <a:r>
              <a:rPr lang="en-US" sz="2800" dirty="0">
                <a:solidFill>
                  <a:schemeClr val="bg2"/>
                </a:solidFill>
              </a:rPr>
              <a:t>Approach #2: Take down the C&amp;C master server</a:t>
            </a:r>
          </a:p>
          <a:p>
            <a:pPr lvl="1">
              <a:lnSpc>
                <a:spcPct val="90000"/>
              </a:lnSpc>
            </a:pPr>
            <a:r>
              <a:rPr lang="en-US" sz="2400" dirty="0">
                <a:solidFill>
                  <a:schemeClr val="bg2"/>
                </a:solidFill>
              </a:rPr>
              <a:t>Find its IP address, get associated ISP to pull plug</a:t>
            </a:r>
          </a:p>
          <a:p>
            <a:pPr>
              <a:lnSpc>
                <a:spcPct val="90000"/>
              </a:lnSpc>
            </a:pPr>
            <a:r>
              <a:rPr lang="en-US" sz="2800" dirty="0" err="1"/>
              <a:t>Botmaster</a:t>
            </a:r>
            <a:r>
              <a:rPr lang="en-US" sz="2800" dirty="0"/>
              <a:t> countermeasures?</a:t>
            </a:r>
          </a:p>
          <a:p>
            <a:pPr lvl="1">
              <a:lnSpc>
                <a:spcPct val="90000"/>
              </a:lnSpc>
            </a:pPr>
            <a:r>
              <a:rPr lang="en-US" sz="2400" dirty="0"/>
              <a:t>Counter #1: keep moving around the master server</a:t>
            </a:r>
          </a:p>
          <a:p>
            <a:pPr lvl="2">
              <a:lnSpc>
                <a:spcPct val="90000"/>
              </a:lnSpc>
            </a:pPr>
            <a:r>
              <a:rPr lang="en-US" sz="2000" dirty="0"/>
              <a:t>Bots resolve a </a:t>
            </a:r>
            <a:r>
              <a:rPr lang="en-US" sz="2000" dirty="0">
                <a:solidFill>
                  <a:srgbClr val="0000FF"/>
                </a:solidFill>
              </a:rPr>
              <a:t>domain name</a:t>
            </a:r>
            <a:r>
              <a:rPr lang="en-US" sz="2000" dirty="0"/>
              <a:t> to find it (e.g. </a:t>
            </a:r>
            <a:r>
              <a:rPr lang="en-US" sz="2000" dirty="0">
                <a:latin typeface="Consolas" charset="0"/>
              </a:rPr>
              <a:t>c-and-</a:t>
            </a:r>
            <a:r>
              <a:rPr lang="en-US" sz="2000" dirty="0" err="1">
                <a:latin typeface="Consolas" charset="0"/>
              </a:rPr>
              <a:t>c.evil.com</a:t>
            </a:r>
            <a:r>
              <a:rPr lang="en-US" sz="2000" dirty="0"/>
              <a:t>)</a:t>
            </a:r>
          </a:p>
          <a:p>
            <a:pPr lvl="2">
              <a:lnSpc>
                <a:spcPct val="90000"/>
              </a:lnSpc>
            </a:pPr>
            <a:r>
              <a:rPr lang="en-US" sz="2000" dirty="0"/>
              <a:t>Rapidly alter address associated </a:t>
            </a:r>
            <a:r>
              <a:rPr lang="en-US" sz="2000" dirty="0" smtClean="0"/>
              <a:t>with </a:t>
            </a:r>
            <a:r>
              <a:rPr lang="en-US" sz="2000" dirty="0"/>
              <a:t>name </a:t>
            </a:r>
            <a:r>
              <a:rPr lang="en-US" sz="2000" dirty="0" smtClean="0"/>
              <a:t>(</a:t>
            </a:r>
            <a:r>
              <a:rPr lang="en-US" altLang="ja-JP" sz="2000" dirty="0" smtClean="0"/>
              <a:t>“</a:t>
            </a:r>
            <a:r>
              <a:rPr lang="en-US" sz="2000" dirty="0" smtClean="0">
                <a:solidFill>
                  <a:srgbClr val="FF0000"/>
                </a:solidFill>
              </a:rPr>
              <a:t>fast flux</a:t>
            </a:r>
            <a:r>
              <a:rPr lang="en-US" altLang="ja-JP" sz="2000" dirty="0" smtClean="0"/>
              <a:t>”</a:t>
            </a:r>
            <a:r>
              <a:rPr lang="en-US" sz="2000" dirty="0" smtClean="0"/>
              <a:t>)</a:t>
            </a:r>
            <a:endParaRPr lang="en-US" sz="2000" dirty="0"/>
          </a:p>
          <a:p>
            <a:pPr lvl="1">
              <a:lnSpc>
                <a:spcPct val="90000"/>
              </a:lnSpc>
            </a:pPr>
            <a:r>
              <a:rPr lang="en-US" sz="2400" dirty="0"/>
              <a:t>Counter #2: </a:t>
            </a:r>
            <a:r>
              <a:rPr lang="en-US" sz="2400" dirty="0">
                <a:solidFill>
                  <a:srgbClr val="FF8000"/>
                </a:solidFill>
              </a:rPr>
              <a:t>buy off</a:t>
            </a:r>
            <a:r>
              <a:rPr lang="en-US" sz="2400" dirty="0"/>
              <a:t> the ISP …</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36</a:t>
            </a:fld>
            <a:endParaRPr lang="en-US"/>
          </a:p>
        </p:txBody>
      </p:sp>
    </p:spTree>
    <p:extLst>
      <p:ext uri="{BB962C8B-B14F-4D97-AF65-F5344CB8AC3E}">
        <p14:creationId xmlns:p14="http://schemas.microsoft.com/office/powerpoint/2010/main" val="41966609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7139">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713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7" end="7"/>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34713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8" end="8"/>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347139">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9" end="9"/>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a:t>
            </a:r>
            <a:r>
              <a:rPr lang="en-US" dirty="0" smtClean="0"/>
              <a:t>Botnets</a:t>
            </a:r>
            <a:endParaRPr lang="en-US" dirty="0"/>
          </a:p>
        </p:txBody>
      </p:sp>
      <p:sp>
        <p:nvSpPr>
          <p:cNvPr id="249859" name="Rectangle 3"/>
          <p:cNvSpPr>
            <a:spLocks noGrp="1" noChangeArrowheads="1"/>
          </p:cNvSpPr>
          <p:nvPr>
            <p:ph idx="1"/>
          </p:nvPr>
        </p:nvSpPr>
        <p:spPr/>
        <p:txBody>
          <a:bodyPr>
            <a:normAutofit fontScale="85000" lnSpcReduction="20000"/>
          </a:bodyPr>
          <a:lstStyle/>
          <a:p>
            <a:r>
              <a:rPr lang="en-US" sz="2800" dirty="0"/>
              <a:t>Approach #3: seize the </a:t>
            </a:r>
            <a:r>
              <a:rPr lang="en-US" sz="2800" dirty="0">
                <a:solidFill>
                  <a:srgbClr val="FF8000"/>
                </a:solidFill>
              </a:rPr>
              <a:t>domain name</a:t>
            </a:r>
            <a:r>
              <a:rPr lang="en-US" sz="2800" dirty="0"/>
              <a:t> used for C&amp;C</a:t>
            </a:r>
          </a:p>
          <a:p>
            <a:pPr lvl="1"/>
            <a:r>
              <a:rPr lang="en-US" sz="2400" dirty="0"/>
              <a:t>This is </a:t>
            </a:r>
            <a:r>
              <a:rPr lang="en-US" sz="2400" dirty="0" smtClean="0"/>
              <a:t>what’s </a:t>
            </a:r>
            <a:r>
              <a:rPr lang="en-US" sz="2400" dirty="0"/>
              <a:t>currently often used, often to good effect …</a:t>
            </a:r>
          </a:p>
          <a:p>
            <a:r>
              <a:rPr lang="en-US" sz="2800" dirty="0"/>
              <a:t>… </a:t>
            </a:r>
            <a:r>
              <a:rPr lang="en-US" sz="2800" dirty="0" err="1"/>
              <a:t>Botmaster</a:t>
            </a:r>
            <a:r>
              <a:rPr lang="en-US" sz="2800" dirty="0"/>
              <a:t> counter-measure?</a:t>
            </a:r>
          </a:p>
          <a:p>
            <a:pPr lvl="1"/>
            <a:r>
              <a:rPr lang="en-US" sz="2400" dirty="0"/>
              <a:t>Each day (say), bots generate large list of possible domain names using a </a:t>
            </a:r>
            <a:r>
              <a:rPr lang="en-US" sz="2400" dirty="0">
                <a:solidFill>
                  <a:srgbClr val="FF0000"/>
                </a:solidFill>
              </a:rPr>
              <a:t>Domain Generation Algorithm</a:t>
            </a:r>
            <a:endParaRPr lang="en-US" sz="2400" dirty="0"/>
          </a:p>
          <a:p>
            <a:pPr lvl="2"/>
            <a:r>
              <a:rPr lang="en-US" sz="2000" dirty="0"/>
              <a:t>Large = 50K, in some cases</a:t>
            </a:r>
          </a:p>
          <a:p>
            <a:pPr lvl="1"/>
            <a:r>
              <a:rPr lang="en-US" sz="2400" dirty="0"/>
              <a:t>Bots then try a </a:t>
            </a:r>
            <a:r>
              <a:rPr lang="en-US" sz="2400" dirty="0">
                <a:solidFill>
                  <a:srgbClr val="FF0000"/>
                </a:solidFill>
              </a:rPr>
              <a:t>random</a:t>
            </a:r>
            <a:r>
              <a:rPr lang="en-US" sz="2400" dirty="0"/>
              <a:t> subset looking for a C&amp;C server</a:t>
            </a:r>
          </a:p>
          <a:p>
            <a:pPr lvl="2"/>
            <a:r>
              <a:rPr lang="en-US" sz="2000" dirty="0"/>
              <a:t>Server </a:t>
            </a:r>
            <a:r>
              <a:rPr lang="en-US" sz="2000" b="1" dirty="0">
                <a:solidFill>
                  <a:srgbClr val="006B01"/>
                </a:solidFill>
              </a:rPr>
              <a:t>signs</a:t>
            </a:r>
            <a:r>
              <a:rPr lang="en-US" sz="2000" dirty="0"/>
              <a:t> its replies, so bot </a:t>
            </a:r>
            <a:r>
              <a:rPr lang="en-US" sz="2000" dirty="0" smtClean="0"/>
              <a:t>can</a:t>
            </a:r>
            <a:r>
              <a:rPr lang="en-US" altLang="ja-JP" sz="2000" dirty="0" smtClean="0"/>
              <a:t>’</a:t>
            </a:r>
            <a:r>
              <a:rPr lang="en-US" sz="2000" dirty="0" smtClean="0"/>
              <a:t>t </a:t>
            </a:r>
            <a:r>
              <a:rPr lang="en-US" sz="2000" dirty="0"/>
              <a:t>be duped</a:t>
            </a:r>
          </a:p>
          <a:p>
            <a:pPr lvl="2"/>
            <a:r>
              <a:rPr lang="en-US" sz="2000" dirty="0"/>
              <a:t>Attacker just needs to hang on to a small portion of names to retain control over </a:t>
            </a:r>
            <a:r>
              <a:rPr lang="en-US" sz="2000" dirty="0" smtClean="0"/>
              <a:t>botnet</a:t>
            </a:r>
          </a:p>
          <a:p>
            <a:pPr lvl="1"/>
            <a:r>
              <a:rPr lang="en-US" sz="2400" dirty="0" smtClean="0"/>
              <a:t>This is </a:t>
            </a:r>
            <a:r>
              <a:rPr lang="en-US" sz="2400" dirty="0"/>
              <a:t>becoming state-of-the-art </a:t>
            </a:r>
            <a:r>
              <a:rPr lang="en-US" sz="2400" dirty="0" smtClean="0"/>
              <a:t>…</a:t>
            </a:r>
          </a:p>
          <a:p>
            <a:r>
              <a:rPr lang="en-US" sz="2800" dirty="0" smtClean="0"/>
              <a:t>Counter</a:t>
            </a:r>
            <a:r>
              <a:rPr lang="en-US" sz="2800" dirty="0"/>
              <a:t>-counter measure?</a:t>
            </a:r>
          </a:p>
          <a:p>
            <a:pPr lvl="1"/>
            <a:r>
              <a:rPr lang="en-US" sz="2400" dirty="0"/>
              <a:t>Behavioral signature: look for hosts that make a lot of </a:t>
            </a:r>
            <a:r>
              <a:rPr lang="en-US" sz="2400" dirty="0">
                <a:solidFill>
                  <a:srgbClr val="0000FF"/>
                </a:solidFill>
              </a:rPr>
              <a:t>failed</a:t>
            </a:r>
            <a:r>
              <a:rPr lang="en-US" sz="2400" dirty="0"/>
              <a:t> DNS lookups (research)</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37</a:t>
            </a:fld>
            <a:endParaRPr lang="en-US"/>
          </a:p>
        </p:txBody>
      </p:sp>
    </p:spTree>
    <p:extLst>
      <p:ext uri="{BB962C8B-B14F-4D97-AF65-F5344CB8AC3E}">
        <p14:creationId xmlns:p14="http://schemas.microsoft.com/office/powerpoint/2010/main" val="2808284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85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4985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985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985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4985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4985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5" end="5"/>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4985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6" end="6"/>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4985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7" end="7"/>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24985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8" end="8"/>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9859">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9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The Botnet Problem</a:t>
            </a:r>
          </a:p>
        </p:txBody>
      </p:sp>
      <p:sp>
        <p:nvSpPr>
          <p:cNvPr id="286723" name="Rectangle 3"/>
          <p:cNvSpPr>
            <a:spLocks noGrp="1" noChangeArrowheads="1"/>
          </p:cNvSpPr>
          <p:nvPr>
            <p:ph idx="1"/>
          </p:nvPr>
        </p:nvSpPr>
        <p:spPr/>
        <p:txBody>
          <a:bodyPr>
            <a:normAutofit fontScale="92500" lnSpcReduction="20000"/>
          </a:bodyPr>
          <a:lstStyle/>
          <a:p>
            <a:r>
              <a:rPr lang="en-US" sz="2400" dirty="0"/>
              <a:t>What are our prospects for securing the Internet from the threat of botnets?  What angles can we pursue?</a:t>
            </a:r>
          </a:p>
          <a:p>
            <a:r>
              <a:rPr lang="en-US" sz="2400" dirty="0"/>
              <a:t>Angle #1: </a:t>
            </a:r>
            <a:r>
              <a:rPr lang="en-US" sz="2400" dirty="0">
                <a:solidFill>
                  <a:srgbClr val="0000FF"/>
                </a:solidFill>
              </a:rPr>
              <a:t>detection/cleanup</a:t>
            </a:r>
            <a:endParaRPr lang="en-US" sz="2400" dirty="0"/>
          </a:p>
          <a:p>
            <a:pPr lvl="1"/>
            <a:r>
              <a:rPr lang="en-US" sz="2000" dirty="0"/>
              <a:t>Detecting infection of individual bots hard as </a:t>
            </a:r>
            <a:r>
              <a:rPr lang="en-US" sz="2000" dirty="0" smtClean="0"/>
              <a:t>it</a:t>
            </a:r>
            <a:r>
              <a:rPr lang="en-US" altLang="ja-JP" sz="2000" dirty="0" smtClean="0"/>
              <a:t>’</a:t>
            </a:r>
            <a:r>
              <a:rPr lang="en-US" sz="2000" dirty="0" smtClean="0"/>
              <a:t>s </a:t>
            </a:r>
            <a:r>
              <a:rPr lang="en-US" sz="2000" dirty="0"/>
              <a:t>the </a:t>
            </a:r>
            <a:r>
              <a:rPr lang="en-US" sz="2000" i="1" dirty="0"/>
              <a:t>defend-against-general-malware</a:t>
            </a:r>
            <a:r>
              <a:rPr lang="en-US" sz="2000" dirty="0"/>
              <a:t> problem</a:t>
            </a:r>
          </a:p>
          <a:p>
            <a:pPr lvl="1"/>
            <a:r>
              <a:rPr lang="en-US" sz="2000" dirty="0"/>
              <a:t>Detecting bot doing C&amp;C likely a </a:t>
            </a:r>
            <a:r>
              <a:rPr lang="en-US" sz="2000" dirty="0">
                <a:solidFill>
                  <a:srgbClr val="FF0000"/>
                </a:solidFill>
              </a:rPr>
              <a:t>losing battle</a:t>
            </a:r>
            <a:r>
              <a:rPr lang="en-US" sz="2000" dirty="0"/>
              <a:t> as attackers improve their sneakiness &amp; crypto </a:t>
            </a:r>
          </a:p>
          <a:p>
            <a:pPr lvl="1"/>
            <a:r>
              <a:rPr lang="en-US" sz="2000" dirty="0"/>
              <a:t>Cleanup today lacks oomph:</a:t>
            </a:r>
          </a:p>
          <a:p>
            <a:pPr lvl="2"/>
            <a:r>
              <a:rPr lang="en-US" sz="1800" b="1" dirty="0" smtClean="0"/>
              <a:t>Who</a:t>
            </a:r>
            <a:r>
              <a:rPr lang="en-US" altLang="ja-JP" sz="1800" b="1" dirty="0" smtClean="0"/>
              <a:t>’</a:t>
            </a:r>
            <a:r>
              <a:rPr lang="en-US" sz="1800" b="1" dirty="0" smtClean="0"/>
              <a:t>s </a:t>
            </a:r>
            <a:r>
              <a:rPr lang="en-US" sz="1800" b="1" dirty="0"/>
              <a:t>responsible?</a:t>
            </a:r>
            <a:r>
              <a:rPr lang="en-US" sz="1800" dirty="0"/>
              <a:t> … and do they </a:t>
            </a:r>
            <a:r>
              <a:rPr lang="en-US" sz="1800" b="1" dirty="0">
                <a:solidFill>
                  <a:srgbClr val="006B01"/>
                </a:solidFill>
              </a:rPr>
              <a:t>care</a:t>
            </a:r>
            <a:r>
              <a:rPr lang="en-US" sz="1800" dirty="0"/>
              <a:t>?  (</a:t>
            </a:r>
            <a:r>
              <a:rPr lang="en-US" sz="1800" i="1" dirty="0">
                <a:solidFill>
                  <a:srgbClr val="0000FF"/>
                </a:solidFill>
              </a:rPr>
              <a:t>externalities</a:t>
            </a:r>
            <a:r>
              <a:rPr lang="en-US" sz="1800" dirty="0"/>
              <a:t>)</a:t>
            </a:r>
          </a:p>
          <a:p>
            <a:pPr lvl="2"/>
            <a:r>
              <a:rPr lang="en-US" sz="1800" dirty="0"/>
              <a:t>Landscape could greatly change with different model of </a:t>
            </a:r>
            <a:r>
              <a:rPr lang="en-US" sz="1800" dirty="0">
                <a:solidFill>
                  <a:srgbClr val="FF8000"/>
                </a:solidFill>
              </a:rPr>
              <a:t>liability</a:t>
            </a:r>
            <a:endParaRPr lang="en-US" sz="1800" dirty="0"/>
          </a:p>
          <a:p>
            <a:r>
              <a:rPr lang="en-US" sz="2400" dirty="0"/>
              <a:t>Angle #2: go after the C&amp;C systems / </a:t>
            </a:r>
            <a:r>
              <a:rPr lang="en-US" sz="2400" dirty="0" err="1"/>
              <a:t>botmasters</a:t>
            </a:r>
            <a:endParaRPr lang="en-US" sz="2400" dirty="0"/>
          </a:p>
          <a:p>
            <a:pPr lvl="1"/>
            <a:r>
              <a:rPr lang="en-US" sz="2000" dirty="0"/>
              <a:t>Difficult due to ease of Internet anonymity &amp; complexities </a:t>
            </a:r>
            <a:r>
              <a:rPr lang="en-US" sz="2000" dirty="0" smtClean="0"/>
              <a:t>of</a:t>
            </a:r>
            <a:br>
              <a:rPr lang="en-US" sz="2000" dirty="0" smtClean="0"/>
            </a:br>
            <a:r>
              <a:rPr lang="en-US" sz="2000" dirty="0" smtClean="0"/>
              <a:t>international </a:t>
            </a:r>
            <a:r>
              <a:rPr lang="en-US" sz="2000" dirty="0"/>
              <a:t>law</a:t>
            </a:r>
          </a:p>
          <a:p>
            <a:pPr lvl="2"/>
            <a:r>
              <a:rPr lang="en-US" sz="1800" dirty="0"/>
              <a:t>But: a number of recent successes in this regard</a:t>
            </a:r>
          </a:p>
          <a:p>
            <a:pPr lvl="1"/>
            <a:r>
              <a:rPr lang="en-US" sz="2000" dirty="0" smtClean="0"/>
              <a:t>One </a:t>
            </a:r>
            <a:r>
              <a:rPr lang="en-US" sz="2000" dirty="0"/>
              <a:t>promising angle: policing domain name registrations</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38</a:t>
            </a:fld>
            <a:endParaRPr lang="en-US"/>
          </a:p>
        </p:txBody>
      </p:sp>
    </p:spTree>
    <p:extLst>
      <p:ext uri="{BB962C8B-B14F-4D97-AF65-F5344CB8AC3E}">
        <p14:creationId xmlns:p14="http://schemas.microsoft.com/office/powerpoint/2010/main" val="4082191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8672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8672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8672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5" end="5"/>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8672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6" end="6"/>
                                            </p:txEl>
                                          </p:spTgt>
                                        </p:tgtEl>
                                        <p:attrNameLst>
                                          <p:attrName>ppt_c</p:attrName>
                                        </p:attrNameLst>
                                      </p:cBhvr>
                                      <p:to>
                                        <a:schemeClr val="bg2"/>
                                      </p:to>
                                    </p:animClr>
                                  </p:subTnLst>
                                </p:cTn>
                              </p:par>
                              <p:par>
                                <p:cTn id="23" presetID="1" presetClass="entr" presetSubtype="0" fill="hold" grpId="1" nodeType="withEffect">
                                  <p:stCondLst>
                                    <p:cond delay="0"/>
                                  </p:stCondLst>
                                  <p:childTnLst>
                                    <p:set>
                                      <p:cBhvr>
                                        <p:cTn id="24" dur="1" fill="hold">
                                          <p:stCondLst>
                                            <p:cond delay="0"/>
                                          </p:stCondLst>
                                        </p:cTn>
                                        <p:tgtEl>
                                          <p:spTgt spid="2867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1" end="1"/>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2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2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672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67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P spid="286723"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The </a:t>
            </a:r>
            <a:r>
              <a:rPr lang="en-US" dirty="0" smtClean="0"/>
              <a:t>Problem</a:t>
            </a:r>
            <a:endParaRPr lang="en-US" dirty="0"/>
          </a:p>
        </p:txBody>
      </p:sp>
      <p:sp>
        <p:nvSpPr>
          <p:cNvPr id="288771" name="Rectangle 3"/>
          <p:cNvSpPr>
            <a:spLocks noGrp="1" noChangeArrowheads="1"/>
          </p:cNvSpPr>
          <p:nvPr>
            <p:ph idx="1"/>
          </p:nvPr>
        </p:nvSpPr>
        <p:spPr/>
        <p:txBody>
          <a:bodyPr>
            <a:normAutofit fontScale="85000" lnSpcReduction="20000"/>
          </a:bodyPr>
          <a:lstStyle/>
          <a:p>
            <a:r>
              <a:rPr lang="en-US" sz="2400" dirty="0"/>
              <a:t>Angle #3: </a:t>
            </a:r>
            <a:r>
              <a:rPr lang="en-US" sz="2400" dirty="0">
                <a:solidFill>
                  <a:srgbClr val="0000FF"/>
                </a:solidFill>
              </a:rPr>
              <a:t>prevention</a:t>
            </a:r>
            <a:endParaRPr lang="en-US" sz="2400" dirty="0"/>
          </a:p>
          <a:p>
            <a:pPr lvl="1"/>
            <a:r>
              <a:rPr lang="en-US" sz="2000" dirty="0"/>
              <a:t>Bots require installing new </a:t>
            </a:r>
            <a:r>
              <a:rPr lang="en-US" sz="2000" dirty="0" err="1"/>
              <a:t>executables</a:t>
            </a:r>
            <a:r>
              <a:rPr lang="en-US" sz="2000" dirty="0"/>
              <a:t> or modifying existing ones</a:t>
            </a:r>
          </a:p>
          <a:p>
            <a:pPr lvl="1"/>
            <a:r>
              <a:rPr lang="en-US" sz="2000" dirty="0"/>
              <a:t>Perhaps via infection …</a:t>
            </a:r>
          </a:p>
          <a:p>
            <a:pPr lvl="2"/>
            <a:r>
              <a:rPr lang="en-US" sz="1700" dirty="0"/>
              <a:t>… or perhaps just via user being fooled / imprudent</a:t>
            </a:r>
          </a:p>
          <a:p>
            <a:r>
              <a:rPr lang="en-US" sz="2400" dirty="0"/>
              <a:t>Better models?</a:t>
            </a:r>
          </a:p>
          <a:p>
            <a:r>
              <a:rPr lang="en-US" sz="2400" dirty="0"/>
              <a:t>We could </a:t>
            </a:r>
            <a:r>
              <a:rPr lang="en-US" sz="2400" dirty="0">
                <a:solidFill>
                  <a:srgbClr val="0000FF"/>
                </a:solidFill>
              </a:rPr>
              <a:t>lock down</a:t>
            </a:r>
            <a:r>
              <a:rPr lang="en-US" sz="2400" dirty="0"/>
              <a:t> systems so OS prohibits user from changing configuration</a:t>
            </a:r>
          </a:p>
          <a:p>
            <a:pPr lvl="1"/>
            <a:r>
              <a:rPr lang="en-US" sz="2000" dirty="0"/>
              <a:t>Sacrifices flexibility</a:t>
            </a:r>
          </a:p>
          <a:p>
            <a:pPr lvl="1"/>
            <a:r>
              <a:rPr lang="en-US" sz="2000" dirty="0"/>
              <a:t>How does this work for home users?</a:t>
            </a:r>
          </a:p>
          <a:p>
            <a:pPr lvl="1"/>
            <a:r>
              <a:rPr lang="en-US" sz="2000" dirty="0"/>
              <a:t>Can we leverage trusted kernels + white lists / code signing?</a:t>
            </a:r>
          </a:p>
          <a:p>
            <a:r>
              <a:rPr lang="en-US" sz="2400" dirty="0"/>
              <a:t>Or: structure OS/browser so code runs with </a:t>
            </a:r>
            <a:r>
              <a:rPr lang="en-US" sz="2400" dirty="0">
                <a:solidFill>
                  <a:srgbClr val="006B01"/>
                </a:solidFill>
              </a:rPr>
              <a:t>Least Privilege</a:t>
            </a:r>
            <a:endParaRPr lang="en-US" sz="2400" dirty="0"/>
          </a:p>
          <a:p>
            <a:pPr lvl="1"/>
            <a:r>
              <a:rPr lang="en-US" sz="2000" dirty="0"/>
              <a:t>Does this solve the problem?</a:t>
            </a:r>
          </a:p>
          <a:p>
            <a:pPr lvl="1"/>
            <a:r>
              <a:rPr lang="en-US" sz="2000" dirty="0"/>
              <a:t>Depends on how granular the privileges are … and how the decision is made regarding just what privileges are </a:t>
            </a:r>
            <a:r>
              <a:rPr lang="en-US" altLang="ja-JP" sz="2000" dirty="0" smtClean="0"/>
              <a:t>“</a:t>
            </a:r>
            <a:r>
              <a:rPr lang="en-US" sz="2000" dirty="0" smtClean="0"/>
              <a:t>least”</a:t>
            </a:r>
            <a:endParaRPr lang="en-US" sz="2000" dirty="0"/>
          </a:p>
          <a:p>
            <a:pPr lvl="2"/>
            <a:r>
              <a:rPr lang="en-US" sz="1700" dirty="0"/>
              <a:t>E.g., iTunes App Store model (vetting), Android model (user confirmation)</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39</a:t>
            </a:fld>
            <a:endParaRPr lang="en-US"/>
          </a:p>
        </p:txBody>
      </p:sp>
    </p:spTree>
    <p:extLst>
      <p:ext uri="{BB962C8B-B14F-4D97-AF65-F5344CB8AC3E}">
        <p14:creationId xmlns:p14="http://schemas.microsoft.com/office/powerpoint/2010/main" val="17479295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7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87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877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877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877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877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877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877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8771">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8771">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87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Availability</a:t>
            </a:r>
          </a:p>
        </p:txBody>
      </p:sp>
      <p:sp>
        <p:nvSpPr>
          <p:cNvPr id="569347" name="Rectangle 3"/>
          <p:cNvSpPr>
            <a:spLocks noGrp="1" noChangeArrowheads="1"/>
          </p:cNvSpPr>
          <p:nvPr>
            <p:ph idx="1"/>
          </p:nvPr>
        </p:nvSpPr>
        <p:spPr/>
        <p:txBody>
          <a:bodyPr/>
          <a:lstStyle/>
          <a:p>
            <a:pPr>
              <a:lnSpc>
                <a:spcPct val="90000"/>
              </a:lnSpc>
            </a:pPr>
            <a:r>
              <a:rPr lang="en-US" sz="2800" dirty="0"/>
              <a:t>Denial-of-Service (</a:t>
            </a:r>
            <a:r>
              <a:rPr lang="en-US" sz="2800" dirty="0" err="1">
                <a:solidFill>
                  <a:srgbClr val="FF0000"/>
                </a:solidFill>
              </a:rPr>
              <a:t>DoS</a:t>
            </a:r>
            <a:r>
              <a:rPr lang="en-US" sz="2800" dirty="0"/>
              <a:t>, or </a:t>
            </a:r>
            <a:r>
              <a:rPr lang="en-US" altLang="ja-JP" sz="2800" dirty="0" smtClean="0"/>
              <a:t>“</a:t>
            </a:r>
            <a:r>
              <a:rPr lang="en-US" sz="2800" i="1" dirty="0" smtClean="0"/>
              <a:t>doss”</a:t>
            </a:r>
            <a:r>
              <a:rPr lang="en-US" sz="2800" dirty="0" smtClean="0"/>
              <a:t>)</a:t>
            </a:r>
            <a:r>
              <a:rPr lang="en-US" sz="2800" dirty="0"/>
              <a:t>: </a:t>
            </a:r>
            <a:r>
              <a:rPr lang="en-US" sz="2800" i="1" dirty="0"/>
              <a:t>keeping someone from using a computing service</a:t>
            </a:r>
            <a:endParaRPr lang="en-US" sz="2800" dirty="0"/>
          </a:p>
          <a:p>
            <a:pPr>
              <a:lnSpc>
                <a:spcPct val="90000"/>
              </a:lnSpc>
            </a:pPr>
            <a:r>
              <a:rPr lang="en-US" sz="2800" dirty="0"/>
              <a:t>How broad is this sort of threat?</a:t>
            </a:r>
          </a:p>
          <a:p>
            <a:pPr lvl="1">
              <a:lnSpc>
                <a:spcPct val="90000"/>
              </a:lnSpc>
            </a:pPr>
            <a:r>
              <a:rPr lang="en-US" sz="2400" i="1" dirty="0"/>
              <a:t>Very</a:t>
            </a:r>
            <a:r>
              <a:rPr lang="en-US" sz="2400" dirty="0"/>
              <a:t>: </a:t>
            </a:r>
            <a:r>
              <a:rPr lang="en-US" sz="2400" b="1" dirty="0">
                <a:solidFill>
                  <a:srgbClr val="FF0000"/>
                </a:solidFill>
              </a:rPr>
              <a:t>huge</a:t>
            </a:r>
            <a:r>
              <a:rPr lang="en-US" sz="2400" dirty="0"/>
              <a:t> attack surface</a:t>
            </a:r>
          </a:p>
          <a:p>
            <a:pPr>
              <a:lnSpc>
                <a:spcPct val="90000"/>
              </a:lnSpc>
            </a:pPr>
            <a:r>
              <a:rPr lang="en-US" sz="2700" dirty="0"/>
              <a:t>We do though need to consider our </a:t>
            </a:r>
            <a:r>
              <a:rPr lang="en-US" sz="2700" dirty="0">
                <a:solidFill>
                  <a:srgbClr val="0000FF"/>
                </a:solidFill>
              </a:rPr>
              <a:t>threat model</a:t>
            </a:r>
            <a:r>
              <a:rPr lang="en-US" sz="2700" dirty="0"/>
              <a:t> …</a:t>
            </a:r>
            <a:endParaRPr lang="en-US" sz="2800" dirty="0"/>
          </a:p>
          <a:p>
            <a:pPr lvl="1">
              <a:lnSpc>
                <a:spcPct val="90000"/>
              </a:lnSpc>
            </a:pPr>
            <a:r>
              <a:rPr lang="en-US" sz="2400" dirty="0"/>
              <a:t>What might motivate a </a:t>
            </a:r>
            <a:r>
              <a:rPr lang="en-US" sz="2400" dirty="0" err="1"/>
              <a:t>DoS</a:t>
            </a:r>
            <a:r>
              <a:rPr lang="en-US" sz="2400" dirty="0"/>
              <a:t> attack?</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4</a:t>
            </a:fld>
            <a:endParaRPr lang="en-US"/>
          </a:p>
        </p:txBody>
      </p:sp>
    </p:spTree>
    <p:extLst>
      <p:ext uri="{BB962C8B-B14F-4D97-AF65-F5344CB8AC3E}">
        <p14:creationId xmlns:p14="http://schemas.microsoft.com/office/powerpoint/2010/main" val="24019511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69347">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Spam &amp; Spam Profit</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40</a:t>
            </a:fld>
            <a:endParaRPr lang="en-US"/>
          </a:p>
        </p:txBody>
      </p:sp>
    </p:spTree>
    <p:extLst>
      <p:ext uri="{BB962C8B-B14F-4D97-AF65-F5344CB8AC3E}">
        <p14:creationId xmlns:p14="http://schemas.microsoft.com/office/powerpoint/2010/main" val="674536940"/>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email</a:t>
            </a:r>
            <a:endParaRPr lang="en-US" dirty="0"/>
          </a:p>
        </p:txBody>
      </p:sp>
      <p:sp>
        <p:nvSpPr>
          <p:cNvPr id="3" name="Content Placeholder 2"/>
          <p:cNvSpPr>
            <a:spLocks noGrp="1"/>
          </p:cNvSpPr>
          <p:nvPr>
            <p:ph idx="1"/>
          </p:nvPr>
        </p:nvSpPr>
        <p:spPr/>
        <p:txBody>
          <a:bodyPr>
            <a:normAutofit/>
          </a:bodyPr>
          <a:lstStyle/>
          <a:p>
            <a:r>
              <a:rPr lang="en-US" dirty="0" smtClean="0"/>
              <a:t>Unsolicited </a:t>
            </a:r>
            <a:r>
              <a:rPr lang="en-US" dirty="0" smtClean="0"/>
              <a:t>automated </a:t>
            </a:r>
            <a:r>
              <a:rPr lang="en-US" dirty="0" smtClean="0"/>
              <a:t>email; sent </a:t>
            </a:r>
            <a:r>
              <a:rPr lang="en-US" dirty="0" smtClean="0"/>
              <a:t>in bulk to numerous recipients</a:t>
            </a:r>
          </a:p>
          <a:p>
            <a:pPr lvl="1"/>
            <a:r>
              <a:rPr lang="en-US" dirty="0" smtClean="0"/>
              <a:t>(</a:t>
            </a:r>
            <a:r>
              <a:rPr lang="en-US" dirty="0"/>
              <a:t>The sender is a </a:t>
            </a:r>
            <a:r>
              <a:rPr lang="en-US" dirty="0">
                <a:solidFill>
                  <a:schemeClr val="accent2"/>
                </a:solidFill>
              </a:rPr>
              <a:t>stranger</a:t>
            </a:r>
            <a:r>
              <a:rPr lang="en-US" dirty="0"/>
              <a:t> to the </a:t>
            </a:r>
            <a:r>
              <a:rPr lang="en-US" dirty="0" smtClean="0"/>
              <a:t>recipient</a:t>
            </a:r>
            <a:r>
              <a:rPr lang="en-US" dirty="0" smtClean="0"/>
              <a:t>)</a:t>
            </a:r>
          </a:p>
          <a:p>
            <a:pPr marL="0" indent="0">
              <a:buNone/>
            </a:pPr>
            <a:endParaRPr lang="en-US" dirty="0" smtClean="0"/>
          </a:p>
          <a:p>
            <a:pPr marL="0" indent="0">
              <a:buNone/>
            </a:pPr>
            <a:r>
              <a:rPr lang="en-US" dirty="0" smtClean="0"/>
              <a:t>The </a:t>
            </a:r>
            <a:r>
              <a:rPr lang="en-US" dirty="0"/>
              <a:t>sender address is (almost) always forged to prevent </a:t>
            </a:r>
            <a:r>
              <a:rPr lang="en-US" dirty="0" smtClean="0"/>
              <a:t>counterattacks</a:t>
            </a:r>
          </a:p>
          <a:p>
            <a:pPr lvl="1">
              <a:buClr>
                <a:srgbClr val="330F42"/>
              </a:buClr>
            </a:pPr>
            <a:r>
              <a:rPr lang="en-US" dirty="0" smtClean="0">
                <a:solidFill>
                  <a:prstClr val="black">
                    <a:lumMod val="85000"/>
                    <a:lumOff val="15000"/>
                  </a:prstClr>
                </a:solidFill>
              </a:rPr>
              <a:t>Basic SMTP </a:t>
            </a:r>
            <a:r>
              <a:rPr lang="en-US" dirty="0"/>
              <a:t>(Simple Mail Transfer Protocol)</a:t>
            </a:r>
            <a:r>
              <a:rPr lang="en-US" dirty="0" smtClean="0">
                <a:solidFill>
                  <a:prstClr val="black">
                    <a:lumMod val="85000"/>
                    <a:lumOff val="15000"/>
                  </a:prstClr>
                </a:solidFill>
              </a:rPr>
              <a:t> </a:t>
            </a:r>
            <a:r>
              <a:rPr lang="en-US" dirty="0">
                <a:solidFill>
                  <a:srgbClr val="FF0000"/>
                </a:solidFill>
              </a:rPr>
              <a:t>does not perform any verification of the sender’s address</a:t>
            </a:r>
            <a:r>
              <a:rPr lang="en-US" dirty="0">
                <a:solidFill>
                  <a:prstClr val="black">
                    <a:lumMod val="85000"/>
                    <a:lumOff val="15000"/>
                  </a:prstClr>
                </a:solidFill>
              </a:rPr>
              <a:t>, it is easy to forge </a:t>
            </a:r>
            <a:r>
              <a:rPr lang="en-US" dirty="0" smtClean="0">
                <a:solidFill>
                  <a:prstClr val="black">
                    <a:lumMod val="85000"/>
                    <a:lumOff val="15000"/>
                  </a:prstClr>
                </a:solidFill>
              </a:rPr>
              <a:t>mails</a:t>
            </a:r>
            <a:endParaRPr lang="en-US" dirty="0" smtClean="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41</a:t>
            </a:fld>
            <a:endParaRPr lang="en-US"/>
          </a:p>
        </p:txBody>
      </p:sp>
    </p:spTree>
    <p:extLst>
      <p:ext uri="{BB962C8B-B14F-4D97-AF65-F5344CB8AC3E}">
        <p14:creationId xmlns:p14="http://schemas.microsoft.com/office/powerpoint/2010/main" val="28686546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Spamming Techniques</a:t>
            </a:r>
            <a:endParaRPr lang="en-US" dirty="0"/>
          </a:p>
        </p:txBody>
      </p:sp>
      <p:sp>
        <p:nvSpPr>
          <p:cNvPr id="3" name="Content Placeholder 2"/>
          <p:cNvSpPr>
            <a:spLocks noGrp="1"/>
          </p:cNvSpPr>
          <p:nvPr>
            <p:ph idx="1"/>
          </p:nvPr>
        </p:nvSpPr>
        <p:spPr/>
        <p:txBody>
          <a:bodyPr/>
          <a:lstStyle/>
          <a:p>
            <a:r>
              <a:rPr lang="en-US" dirty="0" smtClean="0"/>
              <a:t>Method #1: Use of own/ISP SMTP server</a:t>
            </a:r>
          </a:p>
          <a:p>
            <a:r>
              <a:rPr lang="en-US" dirty="0" smtClean="0"/>
              <a:t>Method #2: Abuse of open relays</a:t>
            </a:r>
          </a:p>
          <a:p>
            <a:pPr lvl="1"/>
            <a:r>
              <a:rPr lang="en-US" dirty="0" smtClean="0"/>
              <a:t>A single message sent to the mail server can be relayed to thousands of addresses</a:t>
            </a:r>
          </a:p>
          <a:p>
            <a:r>
              <a:rPr lang="en-US" dirty="0" smtClean="0"/>
              <a:t>Method #3: Abuse a webmail account</a:t>
            </a:r>
          </a:p>
          <a:p>
            <a:pPr lvl="1"/>
            <a:r>
              <a:rPr lang="en-US" dirty="0" smtClean="0"/>
              <a:t>Create fake webmail accounts and send spam through them</a:t>
            </a:r>
          </a:p>
          <a:p>
            <a:r>
              <a:rPr lang="en-US" dirty="0" smtClean="0"/>
              <a:t>Method #4: Infect computers</a:t>
            </a:r>
          </a:p>
          <a:p>
            <a:pPr lvl="1"/>
            <a:r>
              <a:rPr lang="en-US" dirty="0" smtClean="0"/>
              <a:t>Take control of infected computers to send spam</a:t>
            </a:r>
            <a:endParaRPr lang="en-US"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42</a:t>
            </a:fld>
            <a:endParaRPr lang="en-US"/>
          </a:p>
        </p:txBody>
      </p:sp>
    </p:spTree>
    <p:extLst>
      <p:ext uri="{BB962C8B-B14F-4D97-AF65-F5344CB8AC3E}">
        <p14:creationId xmlns:p14="http://schemas.microsoft.com/office/powerpoint/2010/main" val="12412194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spammers harvest </a:t>
            </a:r>
            <a:r>
              <a:rPr lang="en-US" dirty="0" smtClean="0"/>
              <a:t>emails</a:t>
            </a:r>
            <a:r>
              <a:rPr lang="en-US" dirty="0"/>
              <a:t>?</a:t>
            </a:r>
          </a:p>
        </p:txBody>
      </p:sp>
      <p:sp>
        <p:nvSpPr>
          <p:cNvPr id="6" name="Content Placeholder 5"/>
          <p:cNvSpPr>
            <a:spLocks noGrp="1"/>
          </p:cNvSpPr>
          <p:nvPr>
            <p:ph idx="1"/>
          </p:nvPr>
        </p:nvSpPr>
        <p:spPr/>
        <p:txBody>
          <a:bodyPr>
            <a:normAutofit/>
          </a:bodyPr>
          <a:lstStyle/>
          <a:p>
            <a:r>
              <a:rPr lang="en-US" dirty="0"/>
              <a:t>Just buy </a:t>
            </a:r>
            <a:r>
              <a:rPr lang="en-US" dirty="0" smtClean="0"/>
              <a:t>a list of emails</a:t>
            </a:r>
            <a:endParaRPr lang="en-US" dirty="0"/>
          </a:p>
          <a:p>
            <a:r>
              <a:rPr lang="en-US" dirty="0" smtClean="0"/>
              <a:t>Crawl the Web</a:t>
            </a:r>
          </a:p>
          <a:p>
            <a:r>
              <a:rPr lang="en-US" dirty="0" smtClean="0"/>
              <a:t>Mailing lists &amp; newsgroups</a:t>
            </a:r>
          </a:p>
          <a:p>
            <a:r>
              <a:rPr lang="en-US" dirty="0" smtClean="0"/>
              <a:t>Hack </a:t>
            </a:r>
            <a:r>
              <a:rPr lang="en-US" dirty="0" smtClean="0"/>
              <a:t>into a database</a:t>
            </a:r>
          </a:p>
          <a:p>
            <a:r>
              <a:rPr lang="en-US" dirty="0" smtClean="0"/>
              <a:t>Scan files on infected machines</a:t>
            </a:r>
          </a:p>
          <a:p>
            <a:r>
              <a:rPr lang="en-US" dirty="0" smtClean="0"/>
              <a:t>Hoax, scam and chain </a:t>
            </a:r>
            <a:r>
              <a:rPr lang="en-US" dirty="0" smtClean="0"/>
              <a:t>letters</a:t>
            </a:r>
          </a:p>
          <a:p>
            <a:r>
              <a:rPr lang="en-US" dirty="0">
                <a:solidFill>
                  <a:schemeClr val="accent2"/>
                </a:solidFill>
              </a:rPr>
              <a:t>By guessing (dictionary</a:t>
            </a:r>
            <a:r>
              <a:rPr lang="en-US" dirty="0"/>
              <a:t>, brute force, standard</a:t>
            </a:r>
            <a:r>
              <a:rPr lang="en-US" dirty="0" smtClean="0"/>
              <a:t>)</a:t>
            </a:r>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43</a:t>
            </a:fld>
            <a:endParaRPr lang="en-US"/>
          </a:p>
        </p:txBody>
      </p:sp>
      <p:pic>
        <p:nvPicPr>
          <p:cNvPr id="7" name="Picture 6"/>
          <p:cNvPicPr>
            <a:picLocks noChangeAspect="1"/>
          </p:cNvPicPr>
          <p:nvPr/>
        </p:nvPicPr>
        <p:blipFill>
          <a:blip r:embed="rId2"/>
          <a:stretch>
            <a:fillRect/>
          </a:stretch>
        </p:blipFill>
        <p:spPr>
          <a:xfrm>
            <a:off x="4495800" y="1600200"/>
            <a:ext cx="2895600" cy="1062606"/>
          </a:xfrm>
          <a:prstGeom prst="rect">
            <a:avLst/>
          </a:prstGeom>
        </p:spPr>
      </p:pic>
    </p:spTree>
    <p:extLst>
      <p:ext uri="{BB962C8B-B14F-4D97-AF65-F5344CB8AC3E}">
        <p14:creationId xmlns:p14="http://schemas.microsoft.com/office/powerpoint/2010/main" val="19089642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Stopping </a:t>
            </a:r>
            <a:r>
              <a:rPr lang="en-US" dirty="0" smtClean="0"/>
              <a:t>Spam</a:t>
            </a:r>
            <a:endParaRPr lang="en-US" dirty="0"/>
          </a:p>
        </p:txBody>
      </p:sp>
      <p:sp>
        <p:nvSpPr>
          <p:cNvPr id="8" name="Content Placeholder 7"/>
          <p:cNvSpPr>
            <a:spLocks noGrp="1"/>
          </p:cNvSpPr>
          <p:nvPr>
            <p:ph idx="1"/>
          </p:nvPr>
        </p:nvSpPr>
        <p:spPr/>
        <p:txBody>
          <a:bodyPr/>
          <a:lstStyle/>
          <a:p>
            <a:r>
              <a:rPr lang="en-US" dirty="0" smtClean="0"/>
              <a:t>Anti</a:t>
            </a:r>
            <a:r>
              <a:rPr lang="en-US" dirty="0" smtClean="0"/>
              <a:t>-Spam </a:t>
            </a:r>
            <a:r>
              <a:rPr lang="en-US" dirty="0" smtClean="0"/>
              <a:t>laws</a:t>
            </a:r>
          </a:p>
          <a:p>
            <a:pPr lvl="1"/>
            <a:r>
              <a:rPr lang="en-US" dirty="0" smtClean="0"/>
              <a:t>Legislation to restrict use of email spam in several countries</a:t>
            </a:r>
          </a:p>
          <a:p>
            <a:r>
              <a:rPr lang="en-US" dirty="0" smtClean="0"/>
              <a:t>Protection </a:t>
            </a:r>
            <a:r>
              <a:rPr lang="en-US" dirty="0" smtClean="0"/>
              <a:t>via a technical solution</a:t>
            </a:r>
          </a:p>
          <a:p>
            <a:pPr lvl="1"/>
            <a:r>
              <a:rPr lang="en-US" dirty="0" smtClean="0"/>
              <a:t>Filters</a:t>
            </a:r>
            <a:endParaRPr lang="en-US" dirty="0"/>
          </a:p>
          <a:p>
            <a:pPr lvl="2"/>
            <a:r>
              <a:rPr lang="en-US" dirty="0" smtClean="0">
                <a:solidFill>
                  <a:schemeClr val="tx1">
                    <a:lumMod val="65000"/>
                    <a:lumOff val="35000"/>
                  </a:schemeClr>
                </a:solidFill>
              </a:rPr>
              <a:t>“I think it’s </a:t>
            </a:r>
            <a:r>
              <a:rPr lang="en-US" dirty="0">
                <a:solidFill>
                  <a:schemeClr val="tx1">
                    <a:lumMod val="65000"/>
                    <a:lumOff val="35000"/>
                  </a:schemeClr>
                </a:solidFill>
              </a:rPr>
              <a:t>possible to stop spam, and that content-based filters are the way to do it. The Achilles heel of the spammers is their message. They can circumvent any other barrier you set up. They have so far, at least. But they have to deliver their message, whatever it is. If we can write software that recognizes their messages, there is no way they can get around </a:t>
            </a:r>
            <a:r>
              <a:rPr lang="en-US" dirty="0" smtClean="0">
                <a:solidFill>
                  <a:schemeClr val="tx1">
                    <a:lumMod val="65000"/>
                    <a:lumOff val="35000"/>
                  </a:schemeClr>
                </a:solidFill>
              </a:rPr>
              <a:t>that”</a:t>
            </a:r>
            <a:r>
              <a:rPr lang="en-US" dirty="0">
                <a:solidFill>
                  <a:schemeClr val="tx1">
                    <a:lumMod val="65000"/>
                    <a:lumOff val="35000"/>
                  </a:schemeClr>
                </a:solidFill>
              </a:rPr>
              <a:t> </a:t>
            </a:r>
            <a:r>
              <a:rPr lang="en-US" altLang="ja-JP" dirty="0">
                <a:solidFill>
                  <a:schemeClr val="tx1">
                    <a:lumMod val="65000"/>
                    <a:lumOff val="35000"/>
                  </a:schemeClr>
                </a:solidFill>
                <a:latin typeface="Arial"/>
              </a:rPr>
              <a:t>– Paul </a:t>
            </a:r>
            <a:r>
              <a:rPr lang="en-US" altLang="ja-JP" dirty="0" smtClean="0">
                <a:solidFill>
                  <a:schemeClr val="tx1">
                    <a:lumMod val="65000"/>
                    <a:lumOff val="35000"/>
                  </a:schemeClr>
                </a:solidFill>
                <a:latin typeface="Arial"/>
              </a:rPr>
              <a:t>Graham, 2002</a:t>
            </a:r>
          </a:p>
          <a:p>
            <a:pPr lvl="1"/>
            <a:r>
              <a:rPr lang="en-US" dirty="0">
                <a:latin typeface="Arial"/>
              </a:rPr>
              <a:t>Black/</a:t>
            </a:r>
            <a:r>
              <a:rPr lang="en-US" dirty="0" smtClean="0">
                <a:latin typeface="Arial"/>
              </a:rPr>
              <a:t>white/grey lists</a:t>
            </a:r>
            <a:endParaRPr lang="en-US"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44</a:t>
            </a:fld>
            <a:endParaRPr lang="en-US"/>
          </a:p>
        </p:txBody>
      </p:sp>
    </p:spTree>
    <p:extLst>
      <p:ext uri="{BB962C8B-B14F-4D97-AF65-F5344CB8AC3E}">
        <p14:creationId xmlns:p14="http://schemas.microsoft.com/office/powerpoint/2010/main" val="151379916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dirty="0" smtClean="0"/>
              <a:t>Filters</a:t>
            </a:r>
            <a:endParaRPr lang="en-US" dirty="0"/>
          </a:p>
        </p:txBody>
      </p:sp>
      <p:sp>
        <p:nvSpPr>
          <p:cNvPr id="325635" name="Rectangle 3"/>
          <p:cNvSpPr>
            <a:spLocks noGrp="1" noChangeArrowheads="1"/>
          </p:cNvSpPr>
          <p:nvPr>
            <p:ph idx="1"/>
          </p:nvPr>
        </p:nvSpPr>
        <p:spPr/>
        <p:txBody>
          <a:bodyPr>
            <a:normAutofit lnSpcReduction="10000"/>
          </a:bodyPr>
          <a:lstStyle/>
          <a:p>
            <a:r>
              <a:rPr lang="en-US" dirty="0" smtClean="0"/>
              <a:t>Feature-recognizing filters</a:t>
            </a:r>
          </a:p>
          <a:p>
            <a:pPr lvl="1"/>
            <a:r>
              <a:rPr lang="en-US" dirty="0" smtClean="0"/>
              <a:t>Rules </a:t>
            </a:r>
            <a:r>
              <a:rPr lang="en-US" dirty="0"/>
              <a:t>that </a:t>
            </a:r>
            <a:r>
              <a:rPr lang="en-US" dirty="0" smtClean="0"/>
              <a:t>recognize </a:t>
            </a:r>
            <a:r>
              <a:rPr lang="en-US" dirty="0"/>
              <a:t>individual properties of </a:t>
            </a:r>
            <a:r>
              <a:rPr lang="en-US" dirty="0" smtClean="0"/>
              <a:t>spam</a:t>
            </a:r>
          </a:p>
          <a:p>
            <a:pPr lvl="2"/>
            <a:r>
              <a:rPr lang="en-US" dirty="0" smtClean="0"/>
              <a:t>E.g. mentions “Viagra”, has all uppercase subject, etc.</a:t>
            </a:r>
          </a:p>
          <a:p>
            <a:pPr lvl="1"/>
            <a:r>
              <a:rPr lang="en-US" dirty="0" smtClean="0"/>
              <a:t>Assign a spam “score” to email</a:t>
            </a:r>
          </a:p>
          <a:p>
            <a:pPr lvl="1"/>
            <a:r>
              <a:rPr lang="en-US" dirty="0"/>
              <a:t>How many points should an email get for having the word </a:t>
            </a:r>
            <a:r>
              <a:rPr lang="en-US" dirty="0" smtClean="0"/>
              <a:t>“drug” </a:t>
            </a:r>
            <a:r>
              <a:rPr lang="en-US" dirty="0"/>
              <a:t>in it?</a:t>
            </a:r>
            <a:endParaRPr lang="en-US" dirty="0" smtClean="0"/>
          </a:p>
          <a:p>
            <a:r>
              <a:rPr lang="en-US" dirty="0" smtClean="0"/>
              <a:t>Statistical filtering based on the Bayesian approach</a:t>
            </a:r>
          </a:p>
          <a:p>
            <a:pPr lvl="1"/>
            <a:r>
              <a:rPr lang="en-US" dirty="0" smtClean="0"/>
              <a:t>Proposed by Paul Graham </a:t>
            </a:r>
            <a:r>
              <a:rPr lang="en-US" dirty="0"/>
              <a:t>in 2002 </a:t>
            </a:r>
            <a:r>
              <a:rPr lang="en-US" sz="1600" dirty="0"/>
              <a:t>(</a:t>
            </a:r>
            <a:r>
              <a:rPr lang="en-US" sz="1600" dirty="0">
                <a:hlinkClick r:id="rId3"/>
              </a:rPr>
              <a:t>http://www.paulgraham.com/</a:t>
            </a:r>
            <a:r>
              <a:rPr lang="en-US" sz="1600" dirty="0" smtClean="0">
                <a:hlinkClick r:id="rId3"/>
              </a:rPr>
              <a:t>spam.html</a:t>
            </a:r>
            <a:r>
              <a:rPr lang="en-US" sz="1600" dirty="0" smtClean="0"/>
              <a:t>)</a:t>
            </a:r>
            <a:endParaRPr lang="en-US" dirty="0" smtClean="0"/>
          </a:p>
          <a:p>
            <a:pPr lvl="1"/>
            <a:r>
              <a:rPr lang="en-US" dirty="0" smtClean="0"/>
              <a:t>Trained on user’s email labeled as spam vs. not spam</a:t>
            </a:r>
          </a:p>
          <a:p>
            <a:pPr lvl="1"/>
            <a:r>
              <a:rPr lang="en-US" dirty="0"/>
              <a:t>Assigns each message with a probability of being spam</a:t>
            </a:r>
          </a:p>
          <a:p>
            <a:r>
              <a:rPr lang="en-US" dirty="0" smtClean="0"/>
              <a:t>Filters </a:t>
            </a:r>
            <a:r>
              <a:rPr lang="en-US" dirty="0"/>
              <a:t>are not perfect and can not prevent false positives or false </a:t>
            </a:r>
            <a:r>
              <a:rPr lang="en-US" dirty="0" smtClean="0"/>
              <a:t>negatives</a:t>
            </a:r>
          </a:p>
          <a:p>
            <a:pPr>
              <a:buFont typeface="Wingdings" charset="0"/>
              <a:buNone/>
            </a:pPr>
            <a:endParaRPr lang="en-US" dirty="0"/>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45</a:t>
            </a:fld>
            <a:endParaRPr lang="en-US"/>
          </a:p>
        </p:txBody>
      </p:sp>
    </p:spTree>
    <p:extLst>
      <p:ext uri="{BB962C8B-B14F-4D97-AF65-F5344CB8AC3E}">
        <p14:creationId xmlns:p14="http://schemas.microsoft.com/office/powerpoint/2010/main" val="14822652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Black/White/Grey Lists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Servers use lists to </a:t>
            </a:r>
            <a:r>
              <a:rPr lang="en-US" dirty="0"/>
              <a:t>decide the acceptance of </a:t>
            </a:r>
            <a:r>
              <a:rPr lang="en-US" dirty="0" smtClean="0"/>
              <a:t>emails</a:t>
            </a:r>
          </a:p>
          <a:p>
            <a:r>
              <a:rPr lang="en-US" dirty="0"/>
              <a:t>E.g. </a:t>
            </a:r>
            <a:r>
              <a:rPr lang="en-US" dirty="0" err="1"/>
              <a:t>Spamhaus</a:t>
            </a:r>
            <a:r>
              <a:rPr lang="en-US" dirty="0"/>
              <a:t> </a:t>
            </a:r>
            <a:r>
              <a:rPr lang="en-US" dirty="0">
                <a:solidFill>
                  <a:schemeClr val="accent2"/>
                </a:solidFill>
              </a:rPr>
              <a:t>SBL</a:t>
            </a:r>
            <a:r>
              <a:rPr lang="en-US" dirty="0"/>
              <a:t> and </a:t>
            </a:r>
            <a:r>
              <a:rPr lang="en-US" dirty="0">
                <a:solidFill>
                  <a:schemeClr val="accent2"/>
                </a:solidFill>
              </a:rPr>
              <a:t>XBL</a:t>
            </a:r>
            <a:r>
              <a:rPr lang="en-US" dirty="0"/>
              <a:t> lists</a:t>
            </a:r>
          </a:p>
          <a:p>
            <a:pPr lvl="1"/>
            <a:r>
              <a:rPr lang="en-US" dirty="0">
                <a:hlinkClick r:id="rId2"/>
              </a:rPr>
              <a:t>http://www.spamhaus.org/</a:t>
            </a:r>
            <a:endParaRPr lang="en-US" dirty="0"/>
          </a:p>
          <a:p>
            <a:pPr lvl="1"/>
            <a:r>
              <a:rPr lang="en-US" dirty="0">
                <a:solidFill>
                  <a:schemeClr val="accent2"/>
                </a:solidFill>
              </a:rPr>
              <a:t>SBL</a:t>
            </a:r>
            <a:r>
              <a:rPr lang="en-US" dirty="0"/>
              <a:t>: IPs of known spam operators</a:t>
            </a:r>
          </a:p>
          <a:p>
            <a:pPr lvl="1"/>
            <a:r>
              <a:rPr lang="en-US" dirty="0">
                <a:solidFill>
                  <a:schemeClr val="accent2"/>
                </a:solidFill>
              </a:rPr>
              <a:t>XBL</a:t>
            </a:r>
            <a:r>
              <a:rPr lang="en-US" dirty="0"/>
              <a:t>: IPs of hijacked systems relying spams</a:t>
            </a:r>
          </a:p>
          <a:p>
            <a:r>
              <a:rPr lang="en-US" dirty="0" smtClean="0"/>
              <a:t>Challenges:</a:t>
            </a:r>
          </a:p>
          <a:p>
            <a:pPr lvl="1"/>
            <a:r>
              <a:rPr lang="en-US" dirty="0" smtClean="0"/>
              <a:t>Maintain lists up to date</a:t>
            </a:r>
          </a:p>
          <a:p>
            <a:pPr lvl="1"/>
            <a:r>
              <a:rPr lang="en-US" dirty="0" smtClean="0"/>
              <a:t>Whitelisting requires senders to be known a priori</a:t>
            </a:r>
          </a:p>
          <a:p>
            <a:pPr lvl="1"/>
            <a:r>
              <a:rPr lang="en-US" dirty="0" err="1" smtClean="0"/>
              <a:t>Greylisting</a:t>
            </a:r>
            <a:r>
              <a:rPr lang="en-US" dirty="0" smtClean="0"/>
              <a:t> (</a:t>
            </a:r>
            <a:r>
              <a:rPr lang="en-US" dirty="0"/>
              <a:t>block a mail if the </a:t>
            </a:r>
            <a:r>
              <a:rPr lang="en-US" dirty="0">
                <a:solidFill>
                  <a:schemeClr val="accent2"/>
                </a:solidFill>
              </a:rPr>
              <a:t>behavior</a:t>
            </a:r>
            <a:r>
              <a:rPr lang="en-US" dirty="0"/>
              <a:t> of the sender’s server is </a:t>
            </a:r>
            <a:r>
              <a:rPr lang="en-US" dirty="0" smtClean="0">
                <a:solidFill>
                  <a:schemeClr val="accent2"/>
                </a:solidFill>
              </a:rPr>
              <a:t>abnormal</a:t>
            </a:r>
            <a:r>
              <a:rPr lang="en-US" dirty="0" smtClean="0"/>
              <a:t>) introduces delivery delays (while user behavior is checked)</a:t>
            </a:r>
            <a:endParaRPr lang="en-US"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46</a:t>
            </a:fld>
            <a:endParaRPr lang="en-US"/>
          </a:p>
        </p:txBody>
      </p:sp>
    </p:spTree>
    <p:extLst>
      <p:ext uri="{BB962C8B-B14F-4D97-AF65-F5344CB8AC3E}">
        <p14:creationId xmlns:p14="http://schemas.microsoft.com/office/powerpoint/2010/main" val="373288094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Monetizing Spam</a:t>
            </a:r>
          </a:p>
        </p:txBody>
      </p:sp>
      <p:sp>
        <p:nvSpPr>
          <p:cNvPr id="277507" name="Rectangle 1027"/>
          <p:cNvSpPr>
            <a:spLocks noGrp="1" noChangeArrowheads="1"/>
          </p:cNvSpPr>
          <p:nvPr>
            <p:ph idx="1"/>
          </p:nvPr>
        </p:nvSpPr>
        <p:spPr/>
        <p:txBody>
          <a:bodyPr/>
          <a:lstStyle/>
          <a:p>
            <a:r>
              <a:rPr lang="en-US" sz="2800" dirty="0"/>
              <a:t>In what different ways can spammers make money off of sending spam?</a:t>
            </a:r>
          </a:p>
          <a:p>
            <a:pPr lvl="1"/>
            <a:r>
              <a:rPr lang="en-US" sz="2200" dirty="0"/>
              <a:t>And who has </a:t>
            </a:r>
            <a:r>
              <a:rPr lang="en-US" sz="2200" dirty="0">
                <a:solidFill>
                  <a:srgbClr val="359321"/>
                </a:solidFill>
              </a:rPr>
              <a:t>incentives</a:t>
            </a:r>
            <a:r>
              <a:rPr lang="en-US" sz="2200" dirty="0"/>
              <a:t> to thwart these schemes?</a:t>
            </a:r>
          </a:p>
          <a:p>
            <a:pPr lvl="2"/>
            <a:r>
              <a:rPr lang="en-US" sz="2000" dirty="0"/>
              <a:t>(Other than law enforcement)</a:t>
            </a:r>
          </a:p>
          <a:p>
            <a:r>
              <a:rPr lang="en-US" sz="2800" dirty="0"/>
              <a:t>Scheme #1: </a:t>
            </a:r>
            <a:r>
              <a:rPr lang="en-US" sz="2800" dirty="0">
                <a:solidFill>
                  <a:srgbClr val="FF8000"/>
                </a:solidFill>
              </a:rPr>
              <a:t>advertise</a:t>
            </a:r>
            <a:r>
              <a:rPr lang="en-US" sz="2800" dirty="0"/>
              <a:t> goods or services</a:t>
            </a:r>
          </a:p>
          <a:p>
            <a:pPr lvl="1"/>
            <a:r>
              <a:rPr lang="en-US" sz="2200" dirty="0"/>
              <a:t>Examples: fake Rolexes, Viagra, university degrees</a:t>
            </a:r>
          </a:p>
          <a:p>
            <a:pPr lvl="1"/>
            <a:r>
              <a:rPr lang="en-US" sz="2200" dirty="0"/>
              <a:t>Profit angle: increased sales</a:t>
            </a:r>
          </a:p>
          <a:p>
            <a:pPr lvl="1"/>
            <a:r>
              <a:rPr lang="en-US" sz="2200" smtClean="0"/>
              <a:t>Who</a:t>
            </a:r>
            <a:r>
              <a:rPr lang="en-US" altLang="ja-JP" sz="2200" smtClean="0"/>
              <a:t>’</a:t>
            </a:r>
            <a:r>
              <a:rPr lang="en-US" sz="2200" smtClean="0"/>
              <a:t>ll try to stop: </a:t>
            </a:r>
            <a:r>
              <a:rPr lang="en-US" sz="2200" dirty="0"/>
              <a:t>brand holders</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47</a:t>
            </a:fld>
            <a:endParaRPr lang="en-US"/>
          </a:p>
        </p:txBody>
      </p:sp>
    </p:spTree>
    <p:extLst>
      <p:ext uri="{BB962C8B-B14F-4D97-AF65-F5344CB8AC3E}">
        <p14:creationId xmlns:p14="http://schemas.microsoft.com/office/powerpoint/2010/main" val="29674029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7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75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75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75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descr="http://www.modernlifeisrubbish.co.uk/images/illustrations/how-viagra-spam-works-large.png"/>
          <p:cNvPicPr>
            <a:picLocks noChangeAspect="1" noChangeArrowheads="1"/>
          </p:cNvPicPr>
          <p:nvPr/>
        </p:nvPicPr>
        <p:blipFill>
          <a:blip r:embed="rId3" cstate="print">
            <a:extLst>
              <a:ext uri="{28A0092B-C50C-407E-A947-70E740481C1C}">
                <a14:useLocalDpi xmlns:a14="http://schemas.microsoft.com/office/drawing/2010/main"/>
              </a:ext>
            </a:extLst>
          </a:blip>
          <a:srcRect b="23807"/>
          <a:stretch>
            <a:fillRect/>
          </a:stretch>
        </p:blipFill>
        <p:spPr bwMode="auto">
          <a:xfrm>
            <a:off x="39688" y="1462088"/>
            <a:ext cx="90170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048000" y="6258580"/>
            <a:ext cx="2725438" cy="523220"/>
          </a:xfrm>
          <a:prstGeom prst="rect">
            <a:avLst/>
          </a:prstGeom>
          <a:noFill/>
        </p:spPr>
        <p:txBody>
          <a:bodyPr wrap="none">
            <a:spAutoFit/>
          </a:bodyPr>
          <a:lstStyle>
            <a:lvl1pPr algn="r">
              <a:defRPr sz="2000" b="1">
                <a:solidFill>
                  <a:schemeClr val="tx1"/>
                </a:solidFill>
                <a:latin typeface="Courier New" charset="0"/>
                <a:ea typeface="ＭＳ Ｐゴシック" charset="0"/>
                <a:cs typeface="Arial" charset="0"/>
              </a:defRPr>
            </a:lvl1pPr>
            <a:lvl2pPr marL="742950" indent="-285750" algn="r">
              <a:defRPr sz="2000" b="1">
                <a:solidFill>
                  <a:schemeClr val="tx1"/>
                </a:solidFill>
                <a:latin typeface="Courier New" charset="0"/>
                <a:ea typeface="Arial" charset="0"/>
                <a:cs typeface="Arial" charset="0"/>
              </a:defRPr>
            </a:lvl2pPr>
            <a:lvl3pPr marL="1143000" indent="-228600" algn="r">
              <a:defRPr sz="2000" b="1">
                <a:solidFill>
                  <a:schemeClr val="tx1"/>
                </a:solidFill>
                <a:latin typeface="Courier New" charset="0"/>
                <a:ea typeface="Arial" charset="0"/>
                <a:cs typeface="Arial" charset="0"/>
              </a:defRPr>
            </a:lvl3pPr>
            <a:lvl4pPr marL="1600200" indent="-228600" algn="r">
              <a:defRPr sz="2000" b="1">
                <a:solidFill>
                  <a:schemeClr val="tx1"/>
                </a:solidFill>
                <a:latin typeface="Courier New" charset="0"/>
                <a:ea typeface="Arial" charset="0"/>
                <a:cs typeface="Arial" charset="0"/>
              </a:defRPr>
            </a:lvl4pPr>
            <a:lvl5pPr marL="2057400" indent="-228600" algn="r">
              <a:defRPr sz="2000" b="1">
                <a:solidFill>
                  <a:schemeClr val="tx1"/>
                </a:solidFill>
                <a:latin typeface="Courier New" charset="0"/>
                <a:ea typeface="Arial" charset="0"/>
                <a:cs typeface="Arial" charset="0"/>
              </a:defRPr>
            </a:lvl5pPr>
            <a:lvl6pPr marL="2514600" indent="-228600" algn="r" fontAlgn="base">
              <a:spcBef>
                <a:spcPct val="0"/>
              </a:spcBef>
              <a:spcAft>
                <a:spcPct val="0"/>
              </a:spcAft>
              <a:defRPr sz="2000" b="1">
                <a:solidFill>
                  <a:schemeClr val="tx1"/>
                </a:solidFill>
                <a:latin typeface="Courier New" charset="0"/>
                <a:ea typeface="Arial" charset="0"/>
                <a:cs typeface="Arial" charset="0"/>
              </a:defRPr>
            </a:lvl6pPr>
            <a:lvl7pPr marL="2971800" indent="-228600" algn="r" fontAlgn="base">
              <a:spcBef>
                <a:spcPct val="0"/>
              </a:spcBef>
              <a:spcAft>
                <a:spcPct val="0"/>
              </a:spcAft>
              <a:defRPr sz="2000" b="1">
                <a:solidFill>
                  <a:schemeClr val="tx1"/>
                </a:solidFill>
                <a:latin typeface="Courier New" charset="0"/>
                <a:ea typeface="Arial" charset="0"/>
                <a:cs typeface="Arial" charset="0"/>
              </a:defRPr>
            </a:lvl7pPr>
            <a:lvl8pPr marL="3429000" indent="-228600" algn="r" fontAlgn="base">
              <a:spcBef>
                <a:spcPct val="0"/>
              </a:spcBef>
              <a:spcAft>
                <a:spcPct val="0"/>
              </a:spcAft>
              <a:defRPr sz="2000" b="1">
                <a:solidFill>
                  <a:schemeClr val="tx1"/>
                </a:solidFill>
                <a:latin typeface="Courier New" charset="0"/>
                <a:ea typeface="Arial" charset="0"/>
                <a:cs typeface="Arial" charset="0"/>
              </a:defRPr>
            </a:lvl8pPr>
            <a:lvl9pPr marL="3886200" indent="-228600" algn="r"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b="0" dirty="0">
                <a:latin typeface="Tahoma"/>
                <a:cs typeface="Tahoma"/>
              </a:rPr>
              <a:t>Diagram by Stuart Brown</a:t>
            </a:r>
          </a:p>
          <a:p>
            <a:pPr algn="ctr" eaLnBrk="0" hangingPunct="0"/>
            <a:r>
              <a:rPr lang="en-US" sz="1400" b="0" dirty="0" smtClean="0">
                <a:latin typeface="Tahoma"/>
                <a:cs typeface="Tahoma"/>
                <a:hlinkClick r:id="rId4"/>
              </a:rPr>
              <a:t>http://modernlifeisrubbish.co.uk</a:t>
            </a:r>
            <a:endParaRPr lang="en-US" sz="1400" b="0" dirty="0">
              <a:latin typeface="Tahoma"/>
              <a:cs typeface="Tahoma"/>
            </a:endParaRPr>
          </a:p>
        </p:txBody>
      </p:sp>
      <p:sp>
        <p:nvSpPr>
          <p:cNvPr id="2" name="Title 1"/>
          <p:cNvSpPr>
            <a:spLocks noGrp="1"/>
          </p:cNvSpPr>
          <p:nvPr>
            <p:ph type="title"/>
          </p:nvPr>
        </p:nvSpPr>
        <p:spPr/>
        <p:txBody>
          <a:bodyPr/>
          <a:lstStyle/>
          <a:p>
            <a:r>
              <a:rPr lang="en-US" dirty="0"/>
              <a:t>Anatomy of a modern </a:t>
            </a:r>
            <a:r>
              <a:rPr lang="en-US" dirty="0" err="1"/>
              <a:t>Pharma</a:t>
            </a:r>
            <a:r>
              <a:rPr lang="en-US" dirty="0"/>
              <a:t> spam </a:t>
            </a:r>
            <a:r>
              <a:rPr lang="en-US" dirty="0" smtClean="0"/>
              <a:t>campaign</a:t>
            </a:r>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48</a:t>
            </a:fld>
            <a:endParaRPr lang="en-US"/>
          </a:p>
        </p:txBody>
      </p:sp>
    </p:spTree>
    <p:extLst>
      <p:ext uri="{BB962C8B-B14F-4D97-AF65-F5344CB8AC3E}">
        <p14:creationId xmlns:p14="http://schemas.microsoft.com/office/powerpoint/2010/main" val="184793626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442371" name="Rectangle 1027"/>
          <p:cNvSpPr>
            <a:spLocks noGrp="1" noChangeArrowheads="1"/>
          </p:cNvSpPr>
          <p:nvPr>
            <p:ph idx="1"/>
          </p:nvPr>
        </p:nvSpPr>
        <p:spPr/>
        <p:txBody>
          <a:bodyPr>
            <a:normAutofit fontScale="85000" lnSpcReduction="20000"/>
          </a:bodyPr>
          <a:lstStyle/>
          <a:p>
            <a:r>
              <a:rPr lang="en-US" sz="2800" dirty="0"/>
              <a:t>In what different ways can spammers make money off of sending spam?</a:t>
            </a:r>
          </a:p>
          <a:p>
            <a:pPr lvl="1"/>
            <a:r>
              <a:rPr lang="en-US" sz="2200" dirty="0"/>
              <a:t>And who has </a:t>
            </a:r>
            <a:r>
              <a:rPr lang="en-US" sz="2200" dirty="0">
                <a:solidFill>
                  <a:srgbClr val="359321"/>
                </a:solidFill>
              </a:rPr>
              <a:t>incentives</a:t>
            </a:r>
            <a:r>
              <a:rPr lang="en-US" sz="2200" dirty="0"/>
              <a:t> to thwart these schemes?</a:t>
            </a:r>
          </a:p>
          <a:p>
            <a:pPr lvl="2"/>
            <a:r>
              <a:rPr lang="en-US" sz="2000" dirty="0"/>
              <a:t>(Other than law enforcement)</a:t>
            </a:r>
          </a:p>
          <a:p>
            <a:r>
              <a:rPr lang="en-US" sz="2800" dirty="0">
                <a:solidFill>
                  <a:schemeClr val="bg2"/>
                </a:solidFill>
              </a:rPr>
              <a:t>Scheme #1: advertise goods or services</a:t>
            </a:r>
          </a:p>
          <a:p>
            <a:pPr lvl="1"/>
            <a:r>
              <a:rPr lang="en-US" sz="2200" dirty="0">
                <a:solidFill>
                  <a:schemeClr val="bg2"/>
                </a:solidFill>
              </a:rPr>
              <a:t>Examples: fake Rolexes, Viagra, university degrees</a:t>
            </a:r>
          </a:p>
          <a:p>
            <a:pPr lvl="1"/>
            <a:r>
              <a:rPr lang="en-US" sz="2200" dirty="0">
                <a:solidFill>
                  <a:schemeClr val="bg2"/>
                </a:solidFill>
              </a:rPr>
              <a:t>Profit angle: increased sales</a:t>
            </a:r>
          </a:p>
          <a:p>
            <a:pPr lvl="1"/>
            <a:r>
              <a:rPr lang="en-US" sz="2200" dirty="0" smtClean="0">
                <a:solidFill>
                  <a:schemeClr val="bg2"/>
                </a:solidFill>
              </a:rPr>
              <a:t>Who</a:t>
            </a:r>
            <a:r>
              <a:rPr lang="en-US" altLang="ja-JP" sz="2200" dirty="0" smtClean="0">
                <a:solidFill>
                  <a:schemeClr val="bg2"/>
                </a:solidFill>
              </a:rPr>
              <a:t>’</a:t>
            </a:r>
            <a:r>
              <a:rPr lang="en-US" sz="2200" dirty="0" smtClean="0">
                <a:solidFill>
                  <a:schemeClr val="bg2"/>
                </a:solidFill>
              </a:rPr>
              <a:t>ll try to stop: </a:t>
            </a:r>
            <a:r>
              <a:rPr lang="en-US" sz="2200" dirty="0">
                <a:solidFill>
                  <a:schemeClr val="bg2"/>
                </a:solidFill>
              </a:rPr>
              <a:t>brand holders</a:t>
            </a:r>
          </a:p>
          <a:p>
            <a:r>
              <a:rPr lang="en-US" sz="2800" dirty="0"/>
              <a:t>Scheme #2: </a:t>
            </a:r>
            <a:r>
              <a:rPr lang="en-US" sz="2800" dirty="0">
                <a:solidFill>
                  <a:srgbClr val="0000FF"/>
                </a:solidFill>
              </a:rPr>
              <a:t>phishing</a:t>
            </a:r>
            <a:endParaRPr lang="en-US" sz="2800" dirty="0"/>
          </a:p>
          <a:p>
            <a:pPr lvl="1"/>
            <a:r>
              <a:rPr lang="en-US" sz="2200" dirty="0"/>
              <a:t>Profit angle: transfer $$$ out of accounts; sell accounts to others; use accounts for better spamming (e.g. Facebook)</a:t>
            </a:r>
          </a:p>
          <a:p>
            <a:pPr lvl="1"/>
            <a:r>
              <a:rPr lang="en-US" sz="2200" dirty="0"/>
              <a:t>Opponents: issuers of accounts</a:t>
            </a:r>
          </a:p>
          <a:p>
            <a:pPr lvl="1"/>
            <a:r>
              <a:rPr lang="en-US" sz="2200" dirty="0"/>
              <a:t>Note: targeted phishing </a:t>
            </a:r>
            <a:r>
              <a:rPr lang="en-US" sz="2200" dirty="0" smtClean="0"/>
              <a:t>(</a:t>
            </a:r>
            <a:r>
              <a:rPr lang="en-US" altLang="ja-JP" sz="2200" dirty="0" smtClean="0"/>
              <a:t>“</a:t>
            </a:r>
            <a:r>
              <a:rPr lang="en-US" sz="2200" dirty="0" smtClean="0">
                <a:solidFill>
                  <a:srgbClr val="FF0000"/>
                </a:solidFill>
              </a:rPr>
              <a:t>spear</a:t>
            </a:r>
            <a:r>
              <a:rPr lang="en-US" sz="2200" dirty="0">
                <a:solidFill>
                  <a:srgbClr val="FF0000"/>
                </a:solidFill>
              </a:rPr>
              <a:t>-</a:t>
            </a:r>
            <a:r>
              <a:rPr lang="en-US" sz="2200" dirty="0" smtClean="0">
                <a:solidFill>
                  <a:srgbClr val="FF0000"/>
                </a:solidFill>
              </a:rPr>
              <a:t>phishing</a:t>
            </a:r>
            <a:r>
              <a:rPr lang="en-US" altLang="ja-JP" sz="2200" dirty="0" smtClean="0"/>
              <a:t>”</a:t>
            </a:r>
            <a:r>
              <a:rPr lang="en-US" sz="2200" dirty="0" smtClean="0"/>
              <a:t>) doesn</a:t>
            </a:r>
            <a:r>
              <a:rPr lang="en-US" altLang="ja-JP" sz="2200" dirty="0" smtClean="0"/>
              <a:t>’</a:t>
            </a:r>
            <a:r>
              <a:rPr lang="en-US" sz="2200" dirty="0" smtClean="0"/>
              <a:t>t </a:t>
            </a:r>
            <a:r>
              <a:rPr lang="en-US" sz="2200" dirty="0"/>
              <a:t>actually need much in the way of spam due to low volume</a:t>
            </a:r>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49</a:t>
            </a:fld>
            <a:endParaRPr lang="en-US"/>
          </a:p>
        </p:txBody>
      </p:sp>
    </p:spTree>
    <p:extLst>
      <p:ext uri="{BB962C8B-B14F-4D97-AF65-F5344CB8AC3E}">
        <p14:creationId xmlns:p14="http://schemas.microsoft.com/office/powerpoint/2010/main" val="1620763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2371">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237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237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2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a:t>
            </a:r>
            <a:r>
              <a:rPr lang="en-US" dirty="0" err="1"/>
              <a:t>DoS</a:t>
            </a:r>
            <a:endParaRPr lang="en-US" dirty="0"/>
          </a:p>
        </p:txBody>
      </p:sp>
      <p:sp>
        <p:nvSpPr>
          <p:cNvPr id="571395" name="Rectangle 3"/>
          <p:cNvSpPr>
            <a:spLocks noGrp="1" noChangeArrowheads="1"/>
          </p:cNvSpPr>
          <p:nvPr>
            <p:ph idx="1"/>
          </p:nvPr>
        </p:nvSpPr>
        <p:spPr/>
        <p:txBody>
          <a:bodyPr>
            <a:normAutofit fontScale="92500" lnSpcReduction="10000"/>
          </a:bodyPr>
          <a:lstStyle/>
          <a:p>
            <a:pPr>
              <a:lnSpc>
                <a:spcPct val="90000"/>
              </a:lnSpc>
            </a:pPr>
            <a:r>
              <a:rPr lang="en-US"/>
              <a:t>Showing off / entertainment / ego</a:t>
            </a:r>
          </a:p>
          <a:p>
            <a:pPr>
              <a:lnSpc>
                <a:spcPct val="90000"/>
              </a:lnSpc>
            </a:pPr>
            <a:r>
              <a:rPr lang="en-US"/>
              <a:t>Competitive advantage</a:t>
            </a:r>
          </a:p>
          <a:p>
            <a:pPr lvl="1">
              <a:lnSpc>
                <a:spcPct val="90000"/>
              </a:lnSpc>
            </a:pPr>
            <a:r>
              <a:rPr lang="en-US"/>
              <a:t>Maybe commercial, maybe just to win</a:t>
            </a:r>
          </a:p>
          <a:p>
            <a:pPr>
              <a:lnSpc>
                <a:spcPct val="90000"/>
              </a:lnSpc>
            </a:pPr>
            <a:r>
              <a:rPr lang="en-US"/>
              <a:t>Vendetta / denial-of-money</a:t>
            </a:r>
          </a:p>
          <a:p>
            <a:pPr>
              <a:lnSpc>
                <a:spcPct val="90000"/>
              </a:lnSpc>
            </a:pPr>
            <a:r>
              <a:rPr lang="en-US"/>
              <a:t>Extortion</a:t>
            </a:r>
          </a:p>
          <a:p>
            <a:pPr>
              <a:lnSpc>
                <a:spcPct val="90000"/>
              </a:lnSpc>
            </a:pPr>
            <a:r>
              <a:rPr lang="en-US"/>
              <a:t>Political statements</a:t>
            </a:r>
          </a:p>
          <a:p>
            <a:pPr>
              <a:lnSpc>
                <a:spcPct val="90000"/>
              </a:lnSpc>
            </a:pPr>
            <a:r>
              <a:rPr lang="en-US"/>
              <a:t>Impair defenses</a:t>
            </a:r>
          </a:p>
          <a:p>
            <a:pPr>
              <a:lnSpc>
                <a:spcPct val="90000"/>
              </a:lnSpc>
            </a:pPr>
            <a:r>
              <a:rPr lang="en-US"/>
              <a:t>Espionage</a:t>
            </a:r>
          </a:p>
          <a:p>
            <a:pPr>
              <a:lnSpc>
                <a:spcPct val="90000"/>
              </a:lnSpc>
            </a:pPr>
            <a:r>
              <a:rPr lang="en-US"/>
              <a:t>Warfare</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5</a:t>
            </a:fld>
            <a:endParaRPr lang="en-US"/>
          </a:p>
        </p:txBody>
      </p:sp>
    </p:spTree>
    <p:extLst>
      <p:ext uri="{BB962C8B-B14F-4D97-AF65-F5344CB8AC3E}">
        <p14:creationId xmlns:p14="http://schemas.microsoft.com/office/powerpoint/2010/main" val="229050962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t>Scheme </a:t>
            </a:r>
            <a:r>
              <a:rPr lang="en-US" dirty="0"/>
              <a:t>#3: </a:t>
            </a:r>
            <a:r>
              <a:rPr lang="en-US" dirty="0">
                <a:solidFill>
                  <a:srgbClr val="FF0000"/>
                </a:solidFill>
              </a:rPr>
              <a:t>scams</a:t>
            </a:r>
            <a:endParaRPr lang="en-US" dirty="0"/>
          </a:p>
          <a:p>
            <a:pPr lvl="1"/>
            <a:r>
              <a:rPr lang="en-US" dirty="0"/>
              <a:t>Examples: pen pal relationships, 419 </a:t>
            </a:r>
            <a:r>
              <a:rPr lang="en-US" dirty="0" smtClean="0"/>
              <a:t>(</a:t>
            </a:r>
            <a:r>
              <a:rPr lang="en-US" altLang="ja-JP" dirty="0" smtClean="0"/>
              <a:t>“</a:t>
            </a:r>
            <a:r>
              <a:rPr lang="en-US" dirty="0" smtClean="0"/>
              <a:t>Nigerian</a:t>
            </a:r>
            <a:r>
              <a:rPr lang="en-US" altLang="ja-JP" dirty="0"/>
              <a:t>”</a:t>
            </a:r>
            <a:r>
              <a:rPr lang="en-US" dirty="0" smtClean="0"/>
              <a:t>)</a:t>
            </a:r>
            <a:endParaRPr lang="en-US" dirty="0"/>
          </a:p>
          <a:p>
            <a:pPr lvl="1"/>
            <a:r>
              <a:rPr lang="en-US" dirty="0"/>
              <a:t>Profit angle: con victim into sending money</a:t>
            </a:r>
          </a:p>
          <a:p>
            <a:pPr lvl="1"/>
            <a:r>
              <a:rPr lang="en-US" dirty="0"/>
              <a:t>Opponents: </a:t>
            </a:r>
            <a:r>
              <a:rPr lang="en-US" dirty="0" err="1" smtClean="0"/>
              <a:t>scambaiters</a:t>
            </a:r>
            <a:r>
              <a:rPr lang="pl-PL" dirty="0"/>
              <a:t> (</a:t>
            </a:r>
            <a:r>
              <a:rPr lang="pl-PL" dirty="0" err="1"/>
              <a:t>e.g</a:t>
            </a:r>
            <a:r>
              <a:rPr lang="pl-PL" dirty="0"/>
              <a:t>., </a:t>
            </a:r>
            <a:r>
              <a:rPr lang="pl-PL" dirty="0">
                <a:hlinkClick r:id="rId3"/>
              </a:rPr>
              <a:t>www.</a:t>
            </a:r>
            <a:r>
              <a:rPr lang="pl-PL" dirty="0" smtClean="0">
                <a:hlinkClick r:id="rId3"/>
              </a:rPr>
              <a:t>419eater.com</a:t>
            </a:r>
            <a:r>
              <a:rPr lang="pl-PL" dirty="0" smtClean="0"/>
              <a:t>)</a:t>
            </a:r>
            <a:endParaRPr lang="en-US" dirty="0"/>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50</a:t>
            </a:fld>
            <a:endParaRPr lang="en-US"/>
          </a:p>
        </p:txBody>
      </p:sp>
    </p:spTree>
    <p:extLst>
      <p:ext uri="{BB962C8B-B14F-4D97-AF65-F5344CB8AC3E}">
        <p14:creationId xmlns:p14="http://schemas.microsoft.com/office/powerpoint/2010/main" val="10651214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795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2795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795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3" end="3"/>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55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955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5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9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solidFill>
                  <a:schemeClr val="bg2"/>
                </a:solidFill>
              </a:rPr>
              <a:t>Scheme </a:t>
            </a:r>
            <a:r>
              <a:rPr lang="en-US" dirty="0">
                <a:solidFill>
                  <a:schemeClr val="bg2"/>
                </a:solidFill>
              </a:rPr>
              <a:t>#3: scams</a:t>
            </a:r>
          </a:p>
          <a:p>
            <a:pPr lvl="1"/>
            <a:r>
              <a:rPr lang="en-US" dirty="0">
                <a:solidFill>
                  <a:schemeClr val="bg2"/>
                </a:solidFill>
              </a:rPr>
              <a:t>Examples: pen pal relationships, 419 </a:t>
            </a:r>
            <a:r>
              <a:rPr lang="en-US" dirty="0" smtClean="0">
                <a:solidFill>
                  <a:schemeClr val="bg2"/>
                </a:solidFill>
              </a:rPr>
              <a:t>(</a:t>
            </a:r>
            <a:r>
              <a:rPr lang="en-US" altLang="ja-JP" dirty="0" smtClean="0">
                <a:solidFill>
                  <a:schemeClr val="bg2"/>
                </a:solidFill>
              </a:rPr>
              <a:t>“</a:t>
            </a:r>
            <a:r>
              <a:rPr lang="en-US" dirty="0" smtClean="0">
                <a:solidFill>
                  <a:schemeClr val="bg2"/>
                </a:solidFill>
              </a:rPr>
              <a:t>Nigerian</a:t>
            </a:r>
            <a:r>
              <a:rPr lang="en-US" altLang="ja-JP" dirty="0">
                <a:solidFill>
                  <a:schemeClr val="bg2"/>
                </a:solidFill>
              </a:rPr>
              <a:t>”</a:t>
            </a:r>
            <a:r>
              <a:rPr lang="en-US" dirty="0" smtClean="0">
                <a:solidFill>
                  <a:schemeClr val="bg2"/>
                </a:solidFill>
              </a:rPr>
              <a:t>)</a:t>
            </a:r>
            <a:endParaRPr lang="en-US" dirty="0">
              <a:solidFill>
                <a:schemeClr val="bg2"/>
              </a:solidFill>
            </a:endParaRPr>
          </a:p>
          <a:p>
            <a:pPr lvl="1"/>
            <a:r>
              <a:rPr lang="en-US" dirty="0">
                <a:solidFill>
                  <a:schemeClr val="bg2"/>
                </a:solidFill>
              </a:rPr>
              <a:t>Profit angle: con victim into sending money</a:t>
            </a:r>
          </a:p>
          <a:p>
            <a:pPr lvl="1"/>
            <a:r>
              <a:rPr lang="en-US" dirty="0">
                <a:solidFill>
                  <a:schemeClr val="bg2"/>
                </a:solidFill>
              </a:rPr>
              <a:t>Opponents: </a:t>
            </a:r>
            <a:r>
              <a:rPr lang="en-US" dirty="0" err="1" smtClean="0">
                <a:solidFill>
                  <a:schemeClr val="bg2"/>
                </a:solidFill>
              </a:rPr>
              <a:t>scambaiters</a:t>
            </a:r>
            <a:r>
              <a:rPr lang="pl-PL" dirty="0">
                <a:solidFill>
                  <a:schemeClr val="bg2"/>
                </a:solidFill>
              </a:rPr>
              <a:t> (</a:t>
            </a:r>
            <a:r>
              <a:rPr lang="pl-PL" dirty="0" err="1">
                <a:solidFill>
                  <a:schemeClr val="bg2"/>
                </a:solidFill>
              </a:rPr>
              <a:t>e.g</a:t>
            </a:r>
            <a:r>
              <a:rPr lang="pl-PL" dirty="0">
                <a:solidFill>
                  <a:schemeClr val="bg2"/>
                </a:solidFill>
              </a:rPr>
              <a:t>., </a:t>
            </a:r>
            <a:r>
              <a:rPr lang="pl-PL" dirty="0">
                <a:solidFill>
                  <a:schemeClr val="bg2"/>
                </a:solidFill>
                <a:hlinkClick r:id="rId3"/>
              </a:rPr>
              <a:t>www.</a:t>
            </a:r>
            <a:r>
              <a:rPr lang="pl-PL" dirty="0" smtClean="0">
                <a:solidFill>
                  <a:schemeClr val="bg2"/>
                </a:solidFill>
                <a:hlinkClick r:id="rId3"/>
              </a:rPr>
              <a:t>419eater.com</a:t>
            </a:r>
            <a:r>
              <a:rPr lang="pl-PL" dirty="0" smtClean="0">
                <a:solidFill>
                  <a:schemeClr val="bg2"/>
                </a:solidFill>
              </a:rPr>
              <a:t>)</a:t>
            </a:r>
            <a:endParaRPr lang="en-US" dirty="0">
              <a:solidFill>
                <a:schemeClr val="bg2"/>
              </a:solidFill>
            </a:endParaRPr>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51</a:t>
            </a:fld>
            <a:endParaRPr lang="en-US"/>
          </a:p>
        </p:txBody>
      </p:sp>
      <p:sp>
        <p:nvSpPr>
          <p:cNvPr id="7" name="Oval 4"/>
          <p:cNvSpPr>
            <a:spLocks noChangeArrowheads="1"/>
          </p:cNvSpPr>
          <p:nvPr/>
        </p:nvSpPr>
        <p:spPr bwMode="auto">
          <a:xfrm>
            <a:off x="1752600" y="4648200"/>
            <a:ext cx="1981200" cy="381000"/>
          </a:xfrm>
          <a:prstGeom prst="ellipse">
            <a:avLst/>
          </a:prstGeom>
          <a:noFill/>
          <a:ln w="19050">
            <a:solidFill>
              <a:srgbClr val="FF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wrap="none" anchor="ctr"/>
          <a:lstStyle/>
          <a:p>
            <a:endParaRPr lang="en-US">
              <a:latin typeface="Tahoma"/>
              <a:cs typeface="Tahoma"/>
            </a:endParaRPr>
          </a:p>
        </p:txBody>
      </p:sp>
      <p:sp>
        <p:nvSpPr>
          <p:cNvPr id="8" name="Text Box 5"/>
          <p:cNvSpPr txBox="1">
            <a:spLocks noChangeArrowheads="1"/>
          </p:cNvSpPr>
          <p:nvPr/>
        </p:nvSpPr>
        <p:spPr bwMode="auto">
          <a:xfrm>
            <a:off x="2362200" y="2438400"/>
            <a:ext cx="4800600" cy="1569660"/>
          </a:xfrm>
          <a:prstGeom prst="rect">
            <a:avLst/>
          </a:prstGeom>
          <a:solidFill>
            <a:schemeClr val="bg1"/>
          </a:solidFill>
          <a:ln w="19050">
            <a:solidFill>
              <a:srgbClr val="FF8000"/>
            </a:solidFill>
            <a:miter lim="800000"/>
            <a:headEnd/>
            <a:tailEn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spAutoFit/>
          </a:bodyPr>
          <a:lstStyle/>
          <a:p>
            <a:pPr eaLnBrk="0" hangingPunct="0"/>
            <a:r>
              <a:rPr lang="en-US" sz="2400" b="0">
                <a:solidFill>
                  <a:srgbClr val="FF8000"/>
                </a:solidFill>
                <a:latin typeface="Tahoma"/>
                <a:cs typeface="Tahoma"/>
              </a:rPr>
              <a:t>Money mules take incoming (fraudulent) financial transfers to their bank accounts, wire-transfer 90% out of country, keep 10%</a:t>
            </a:r>
          </a:p>
        </p:txBody>
      </p:sp>
    </p:spTree>
    <p:extLst>
      <p:ext uri="{BB962C8B-B14F-4D97-AF65-F5344CB8AC3E}">
        <p14:creationId xmlns:p14="http://schemas.microsoft.com/office/powerpoint/2010/main" val="215419411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solidFill>
                  <a:schemeClr val="bg2"/>
                </a:solidFill>
              </a:rPr>
              <a:t>Scheme </a:t>
            </a:r>
            <a:r>
              <a:rPr lang="en-US" dirty="0">
                <a:solidFill>
                  <a:schemeClr val="bg2"/>
                </a:solidFill>
              </a:rPr>
              <a:t>#3: scams</a:t>
            </a:r>
          </a:p>
          <a:p>
            <a:pPr lvl="1"/>
            <a:r>
              <a:rPr lang="en-US" dirty="0">
                <a:solidFill>
                  <a:schemeClr val="bg2"/>
                </a:solidFill>
              </a:rPr>
              <a:t>Examples: pen pal relationships, 419 </a:t>
            </a:r>
            <a:r>
              <a:rPr lang="en-US" dirty="0" smtClean="0">
                <a:solidFill>
                  <a:schemeClr val="bg2"/>
                </a:solidFill>
              </a:rPr>
              <a:t>(</a:t>
            </a:r>
            <a:r>
              <a:rPr lang="en-US" altLang="ja-JP" dirty="0" smtClean="0">
                <a:solidFill>
                  <a:schemeClr val="bg2"/>
                </a:solidFill>
              </a:rPr>
              <a:t>“</a:t>
            </a:r>
            <a:r>
              <a:rPr lang="en-US" dirty="0" smtClean="0">
                <a:solidFill>
                  <a:schemeClr val="bg2"/>
                </a:solidFill>
              </a:rPr>
              <a:t>Nigerian</a:t>
            </a:r>
            <a:r>
              <a:rPr lang="en-US" altLang="ja-JP" dirty="0">
                <a:solidFill>
                  <a:schemeClr val="bg2"/>
                </a:solidFill>
              </a:rPr>
              <a:t>”</a:t>
            </a:r>
            <a:r>
              <a:rPr lang="en-US" dirty="0" smtClean="0">
                <a:solidFill>
                  <a:schemeClr val="bg2"/>
                </a:solidFill>
              </a:rPr>
              <a:t>)</a:t>
            </a:r>
            <a:endParaRPr lang="en-US" dirty="0">
              <a:solidFill>
                <a:schemeClr val="bg2"/>
              </a:solidFill>
            </a:endParaRPr>
          </a:p>
          <a:p>
            <a:pPr lvl="1"/>
            <a:r>
              <a:rPr lang="en-US" dirty="0">
                <a:solidFill>
                  <a:schemeClr val="bg2"/>
                </a:solidFill>
              </a:rPr>
              <a:t>Profit angle: con victim into sending money</a:t>
            </a:r>
          </a:p>
          <a:p>
            <a:pPr lvl="1"/>
            <a:r>
              <a:rPr lang="en-US" dirty="0">
                <a:solidFill>
                  <a:schemeClr val="bg2"/>
                </a:solidFill>
              </a:rPr>
              <a:t>Opponents: </a:t>
            </a:r>
            <a:r>
              <a:rPr lang="en-US" dirty="0" err="1" smtClean="0">
                <a:solidFill>
                  <a:schemeClr val="bg2"/>
                </a:solidFill>
              </a:rPr>
              <a:t>scambaiters</a:t>
            </a:r>
            <a:r>
              <a:rPr lang="pl-PL" dirty="0">
                <a:solidFill>
                  <a:schemeClr val="bg2"/>
                </a:solidFill>
              </a:rPr>
              <a:t> (</a:t>
            </a:r>
            <a:r>
              <a:rPr lang="pl-PL" dirty="0" err="1">
                <a:solidFill>
                  <a:schemeClr val="bg2"/>
                </a:solidFill>
              </a:rPr>
              <a:t>e.g</a:t>
            </a:r>
            <a:r>
              <a:rPr lang="pl-PL" dirty="0">
                <a:solidFill>
                  <a:schemeClr val="bg2"/>
                </a:solidFill>
              </a:rPr>
              <a:t>., </a:t>
            </a:r>
            <a:r>
              <a:rPr lang="pl-PL" dirty="0">
                <a:solidFill>
                  <a:schemeClr val="bg2"/>
                </a:solidFill>
                <a:hlinkClick r:id="rId3"/>
              </a:rPr>
              <a:t>www.</a:t>
            </a:r>
            <a:r>
              <a:rPr lang="pl-PL" dirty="0" smtClean="0">
                <a:solidFill>
                  <a:schemeClr val="bg2"/>
                </a:solidFill>
                <a:hlinkClick r:id="rId3"/>
              </a:rPr>
              <a:t>419eater.com</a:t>
            </a:r>
            <a:r>
              <a:rPr lang="pl-PL" dirty="0" smtClean="0">
                <a:solidFill>
                  <a:schemeClr val="bg2"/>
                </a:solidFill>
              </a:rPr>
              <a:t>)</a:t>
            </a:r>
            <a:endParaRPr lang="en-US" dirty="0">
              <a:solidFill>
                <a:schemeClr val="bg2"/>
              </a:solidFill>
            </a:endParaRPr>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52</a:t>
            </a:fld>
            <a:endParaRPr lang="en-US"/>
          </a:p>
        </p:txBody>
      </p:sp>
      <p:sp>
        <p:nvSpPr>
          <p:cNvPr id="7" name="Oval 4"/>
          <p:cNvSpPr>
            <a:spLocks noChangeArrowheads="1"/>
          </p:cNvSpPr>
          <p:nvPr/>
        </p:nvSpPr>
        <p:spPr bwMode="auto">
          <a:xfrm>
            <a:off x="3276600" y="4648200"/>
            <a:ext cx="1981200" cy="381000"/>
          </a:xfrm>
          <a:prstGeom prst="ellipse">
            <a:avLst/>
          </a:prstGeom>
          <a:noFill/>
          <a:ln w="19050">
            <a:solidFill>
              <a:srgbClr val="FF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wrap="none" anchor="ctr"/>
          <a:lstStyle/>
          <a:p>
            <a:endParaRPr lang="en-US">
              <a:latin typeface="Tahoma"/>
              <a:cs typeface="Tahoma"/>
            </a:endParaRPr>
          </a:p>
        </p:txBody>
      </p:sp>
      <p:sp>
        <p:nvSpPr>
          <p:cNvPr id="9" name="Text Box 5"/>
          <p:cNvSpPr txBox="1">
            <a:spLocks noChangeArrowheads="1"/>
          </p:cNvSpPr>
          <p:nvPr/>
        </p:nvSpPr>
        <p:spPr bwMode="auto">
          <a:xfrm>
            <a:off x="3581400" y="2438400"/>
            <a:ext cx="4800600" cy="1569660"/>
          </a:xfrm>
          <a:prstGeom prst="rect">
            <a:avLst/>
          </a:prstGeom>
          <a:solidFill>
            <a:schemeClr val="bg1"/>
          </a:solidFill>
          <a:ln w="19050">
            <a:solidFill>
              <a:srgbClr val="FF8000"/>
            </a:solidFill>
            <a:miter lim="800000"/>
            <a:headEnd/>
            <a:tailEn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a:spAutoFit/>
          </a:bodyPr>
          <a:lstStyle/>
          <a:p>
            <a:pPr eaLnBrk="0" hangingPunct="0"/>
            <a:r>
              <a:rPr lang="en-US" sz="2400" b="0" dirty="0" smtClean="0">
                <a:solidFill>
                  <a:srgbClr val="FF8000"/>
                </a:solidFill>
                <a:latin typeface="Tahoma" charset="0"/>
                <a:cs typeface="Arial" charset="0"/>
              </a:rPr>
              <a:t>Re-shippers </a:t>
            </a:r>
            <a:r>
              <a:rPr lang="en-US" sz="2400" b="0" dirty="0">
                <a:solidFill>
                  <a:srgbClr val="FF8000"/>
                </a:solidFill>
                <a:latin typeface="Tahoma" charset="0"/>
                <a:cs typeface="Arial" charset="0"/>
              </a:rPr>
              <a:t>receive shipments of goods (e.g., a laptop bought using a stolen account) and re-mail them outside the country</a:t>
            </a:r>
          </a:p>
        </p:txBody>
      </p:sp>
    </p:spTree>
    <p:extLst>
      <p:ext uri="{BB962C8B-B14F-4D97-AF65-F5344CB8AC3E}">
        <p14:creationId xmlns:p14="http://schemas.microsoft.com/office/powerpoint/2010/main" val="258793447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81603" name="Rectangle 1027"/>
          <p:cNvSpPr>
            <a:spLocks noGrp="1" noChangeArrowheads="1"/>
          </p:cNvSpPr>
          <p:nvPr>
            <p:ph idx="1"/>
          </p:nvPr>
        </p:nvSpPr>
        <p:spPr/>
        <p:txBody>
          <a:bodyPr>
            <a:normAutofit fontScale="92500" lnSpcReduction="10000"/>
          </a:bodyPr>
          <a:lstStyle/>
          <a:p>
            <a:pPr>
              <a:lnSpc>
                <a:spcPct val="90000"/>
              </a:lnSpc>
            </a:pPr>
            <a:r>
              <a:rPr lang="en-US" sz="2700" dirty="0"/>
              <a:t>Scheme #5: </a:t>
            </a:r>
            <a:r>
              <a:rPr lang="en-US" sz="2700" dirty="0">
                <a:solidFill>
                  <a:srgbClr val="0000FF"/>
                </a:solidFill>
              </a:rPr>
              <a:t>pump-and-dump</a:t>
            </a:r>
            <a:endParaRPr lang="en-US" sz="2800" dirty="0"/>
          </a:p>
          <a:p>
            <a:pPr lvl="1">
              <a:lnSpc>
                <a:spcPct val="90000"/>
              </a:lnSpc>
            </a:pPr>
            <a:r>
              <a:rPr lang="en-US" sz="2300" dirty="0"/>
              <a:t>Example: </a:t>
            </a:r>
            <a:r>
              <a:rPr lang="en-US" altLang="ja-JP" sz="2300" dirty="0" smtClean="0"/>
              <a:t>“</a:t>
            </a:r>
            <a:r>
              <a:rPr lang="en-US" sz="2300" dirty="0" smtClean="0"/>
              <a:t>Falcon </a:t>
            </a:r>
            <a:r>
              <a:rPr lang="en-US" sz="2300" dirty="0"/>
              <a:t>Energy (FPK) is about to go through the roof!  </a:t>
            </a:r>
            <a:r>
              <a:rPr lang="en-US" sz="2300" dirty="0" smtClean="0"/>
              <a:t>Don</a:t>
            </a:r>
            <a:r>
              <a:rPr lang="en-US" altLang="ja-JP" sz="2300" dirty="0" smtClean="0"/>
              <a:t>’</a:t>
            </a:r>
            <a:r>
              <a:rPr lang="en-US" sz="2300" dirty="0" smtClean="0"/>
              <a:t>t </a:t>
            </a:r>
            <a:r>
              <a:rPr lang="en-US" sz="2300" dirty="0"/>
              <a:t>miss out on $</a:t>
            </a:r>
            <a:r>
              <a:rPr lang="en-US" sz="2300" dirty="0" err="1"/>
              <a:t>eriou</a:t>
            </a:r>
            <a:r>
              <a:rPr lang="en-US" sz="2300" dirty="0"/>
              <a:t>$ Profit$</a:t>
            </a:r>
            <a:r>
              <a:rPr lang="en-US" sz="2300" dirty="0" smtClean="0"/>
              <a:t>!</a:t>
            </a:r>
            <a:r>
              <a:rPr lang="en-US" altLang="ja-JP" sz="2300" dirty="0" smtClean="0"/>
              <a:t>”</a:t>
            </a:r>
            <a:endParaRPr lang="en-US" sz="2300" dirty="0"/>
          </a:p>
          <a:p>
            <a:pPr lvl="1">
              <a:lnSpc>
                <a:spcPct val="90000"/>
              </a:lnSpc>
            </a:pPr>
            <a:r>
              <a:rPr lang="en-US" sz="2300" dirty="0"/>
              <a:t>Profit angle: penny-stock momentarily goes up,</a:t>
            </a:r>
            <a:br>
              <a:rPr lang="en-US" sz="2300" dirty="0"/>
            </a:br>
            <a:r>
              <a:rPr lang="en-US" sz="2300" dirty="0"/>
              <a:t>dump pre-bought shares when it does</a:t>
            </a:r>
          </a:p>
          <a:p>
            <a:pPr lvl="1">
              <a:lnSpc>
                <a:spcPct val="90000"/>
              </a:lnSpc>
            </a:pPr>
            <a:r>
              <a:rPr lang="en-US" sz="2300" dirty="0"/>
              <a:t>Opponents: Securities and Exchange Commission</a:t>
            </a:r>
          </a:p>
          <a:p>
            <a:pPr lvl="1">
              <a:lnSpc>
                <a:spcPct val="90000"/>
              </a:lnSpc>
            </a:pPr>
            <a:r>
              <a:rPr lang="en-US" sz="2300" dirty="0"/>
              <a:t>Note: unlike other monetization techniques, the </a:t>
            </a:r>
            <a:r>
              <a:rPr lang="en-US" altLang="ja-JP" sz="2300" dirty="0" smtClean="0"/>
              <a:t>“</a:t>
            </a:r>
            <a:r>
              <a:rPr lang="en-US" sz="2300" dirty="0" smtClean="0"/>
              <a:t>back channel</a:t>
            </a:r>
            <a:r>
              <a:rPr lang="en-US" altLang="ja-JP" sz="2300" dirty="0" smtClean="0"/>
              <a:t>”</a:t>
            </a:r>
            <a:r>
              <a:rPr lang="en-US" sz="2300" dirty="0" smtClean="0"/>
              <a:t> </a:t>
            </a:r>
            <a:r>
              <a:rPr lang="en-US" sz="2300" dirty="0"/>
              <a:t>is </a:t>
            </a:r>
            <a:r>
              <a:rPr lang="en-US" sz="2300" dirty="0">
                <a:solidFill>
                  <a:srgbClr val="FF0000"/>
                </a:solidFill>
              </a:rPr>
              <a:t>out-of-band</a:t>
            </a:r>
            <a:endParaRPr lang="en-US" sz="2400" dirty="0">
              <a:solidFill>
                <a:srgbClr val="FF0000"/>
              </a:solidFill>
            </a:endParaRPr>
          </a:p>
          <a:p>
            <a:pPr lvl="2">
              <a:lnSpc>
                <a:spcPct val="90000"/>
              </a:lnSpc>
            </a:pPr>
            <a:r>
              <a:rPr lang="en-US" sz="1900" dirty="0"/>
              <a:t>No link in messages back to the scammer</a:t>
            </a:r>
            <a:endParaRPr lang="en-US" sz="1800" dirty="0"/>
          </a:p>
          <a:p>
            <a:r>
              <a:rPr lang="en-US" sz="2700" dirty="0"/>
              <a:t>Scheme #6: </a:t>
            </a:r>
            <a:r>
              <a:rPr lang="en-US" sz="2700" dirty="0">
                <a:solidFill>
                  <a:srgbClr val="006600"/>
                </a:solidFill>
              </a:rPr>
              <a:t>recruiting</a:t>
            </a:r>
            <a:r>
              <a:rPr lang="en-US" sz="2700" dirty="0"/>
              <a:t> bots</a:t>
            </a:r>
            <a:endParaRPr lang="en-US" sz="2800" dirty="0"/>
          </a:p>
          <a:p>
            <a:pPr lvl="1">
              <a:lnSpc>
                <a:spcPct val="90000"/>
              </a:lnSpc>
            </a:pPr>
            <a:r>
              <a:rPr lang="en-US" sz="2300" dirty="0"/>
              <a:t>Examples: </a:t>
            </a:r>
            <a:r>
              <a:rPr lang="en-US" altLang="ja-JP" sz="2300" dirty="0" smtClean="0"/>
              <a:t>“</a:t>
            </a:r>
            <a:r>
              <a:rPr lang="en-US" sz="2300" dirty="0" smtClean="0"/>
              <a:t>important </a:t>
            </a:r>
            <a:r>
              <a:rPr lang="en-US" sz="2300" dirty="0"/>
              <a:t>security patch</a:t>
            </a:r>
            <a:r>
              <a:rPr lang="en-US" sz="2300" dirty="0" smtClean="0"/>
              <a:t>!</a:t>
            </a:r>
            <a:r>
              <a:rPr lang="en-US" altLang="ja-JP" sz="2300" dirty="0" smtClean="0"/>
              <a:t>”</a:t>
            </a:r>
            <a:r>
              <a:rPr lang="en-US" sz="2300" dirty="0" smtClean="0"/>
              <a:t>, “someone </a:t>
            </a:r>
            <a:r>
              <a:rPr lang="en-US" sz="2300" dirty="0"/>
              <a:t>sent you a greeting card</a:t>
            </a:r>
            <a:r>
              <a:rPr lang="en-US" sz="2300" dirty="0" smtClean="0"/>
              <a:t>!</a:t>
            </a:r>
            <a:r>
              <a:rPr lang="en-US" altLang="ja-JP" sz="2300" dirty="0" smtClean="0"/>
              <a:t>”</a:t>
            </a:r>
            <a:endParaRPr lang="en-US" sz="2300" dirty="0"/>
          </a:p>
          <a:p>
            <a:pPr lvl="1">
              <a:lnSpc>
                <a:spcPct val="90000"/>
              </a:lnSpc>
            </a:pPr>
            <a:r>
              <a:rPr lang="en-US" sz="2300" dirty="0"/>
              <a:t>Profit angle: get malware installed on new machines</a:t>
            </a:r>
          </a:p>
          <a:p>
            <a:pPr lvl="1">
              <a:lnSpc>
                <a:spcPct val="90000"/>
              </a:lnSpc>
            </a:pPr>
            <a:r>
              <a:rPr lang="en-US" sz="2300" dirty="0"/>
              <a:t>Opponents: ?</a:t>
            </a:r>
            <a:endParaRPr lang="en-US" sz="2000" dirty="0"/>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53</a:t>
            </a:fld>
            <a:endParaRPr lang="en-US"/>
          </a:p>
        </p:txBody>
      </p:sp>
    </p:spTree>
    <p:extLst>
      <p:ext uri="{BB962C8B-B14F-4D97-AF65-F5344CB8AC3E}">
        <p14:creationId xmlns:p14="http://schemas.microsoft.com/office/powerpoint/2010/main" val="917212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8160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2816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816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8160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5" end="5"/>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160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160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60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16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Rise of the</a:t>
            </a:r>
            <a:br>
              <a:rPr lang="en-US" dirty="0" smtClean="0"/>
            </a:br>
            <a:r>
              <a:rPr lang="en-US" dirty="0" smtClean="0"/>
              <a:t>Underground Economy</a:t>
            </a:r>
            <a:endParaRPr lang="en-US"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54</a:t>
            </a:fld>
            <a:endParaRPr lang="en-US"/>
          </a:p>
        </p:txBody>
      </p:sp>
    </p:spTree>
    <p:extLst>
      <p:ext uri="{BB962C8B-B14F-4D97-AF65-F5344CB8AC3E}">
        <p14:creationId xmlns:p14="http://schemas.microsoft.com/office/powerpoint/2010/main" val="101873323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26 Mar 2015</a:t>
            </a:r>
            <a:endParaRPr lang="en-US"/>
          </a:p>
        </p:txBody>
      </p:sp>
      <p:sp>
        <p:nvSpPr>
          <p:cNvPr id="5" name="Footer Placeholder 4"/>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55</a:t>
            </a:fld>
            <a:endParaRPr lang="en-US"/>
          </a:p>
        </p:txBody>
      </p:sp>
      <p:pic>
        <p:nvPicPr>
          <p:cNvPr id="7" name="Picture 6"/>
          <p:cNvPicPr>
            <a:picLocks noChangeAspect="1"/>
          </p:cNvPicPr>
          <p:nvPr/>
        </p:nvPicPr>
        <p:blipFill>
          <a:blip r:embed="rId2"/>
          <a:stretch>
            <a:fillRect/>
          </a:stretch>
        </p:blipFill>
        <p:spPr>
          <a:xfrm>
            <a:off x="0" y="17143"/>
            <a:ext cx="9144000" cy="6410632"/>
          </a:xfrm>
          <a:prstGeom prst="rect">
            <a:avLst/>
          </a:prstGeom>
        </p:spPr>
      </p:pic>
    </p:spTree>
    <p:extLst>
      <p:ext uri="{BB962C8B-B14F-4D97-AF65-F5344CB8AC3E}">
        <p14:creationId xmlns:p14="http://schemas.microsoft.com/office/powerpoint/2010/main" val="384258294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56</a:t>
            </a:fld>
            <a:endParaRPr lang="en-US"/>
          </a:p>
        </p:txBody>
      </p:sp>
      <p:pic>
        <p:nvPicPr>
          <p:cNvPr id="5" name="Picture 4"/>
          <p:cNvPicPr>
            <a:picLocks noChangeAspect="1"/>
          </p:cNvPicPr>
          <p:nvPr/>
        </p:nvPicPr>
        <p:blipFill>
          <a:blip r:embed="rId2"/>
          <a:stretch>
            <a:fillRect/>
          </a:stretch>
        </p:blipFill>
        <p:spPr>
          <a:xfrm>
            <a:off x="1981200" y="0"/>
            <a:ext cx="5838042" cy="6858000"/>
          </a:xfrm>
          <a:prstGeom prst="rect">
            <a:avLst/>
          </a:prstGeom>
        </p:spPr>
      </p:pic>
    </p:spTree>
    <p:extLst>
      <p:ext uri="{BB962C8B-B14F-4D97-AF65-F5344CB8AC3E}">
        <p14:creationId xmlns:p14="http://schemas.microsoft.com/office/powerpoint/2010/main" val="368423641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57</a:t>
            </a:fld>
            <a:endParaRPr lang="en-US"/>
          </a:p>
        </p:txBody>
      </p:sp>
      <p:pic>
        <p:nvPicPr>
          <p:cNvPr id="6" name="Picture 5"/>
          <p:cNvPicPr>
            <a:picLocks noChangeAspect="1"/>
          </p:cNvPicPr>
          <p:nvPr/>
        </p:nvPicPr>
        <p:blipFill>
          <a:blip r:embed="rId2"/>
          <a:stretch>
            <a:fillRect/>
          </a:stretch>
        </p:blipFill>
        <p:spPr>
          <a:xfrm>
            <a:off x="0" y="558800"/>
            <a:ext cx="9144000" cy="5719665"/>
          </a:xfrm>
          <a:prstGeom prst="rect">
            <a:avLst/>
          </a:prstGeom>
        </p:spPr>
      </p:pic>
    </p:spTree>
    <p:extLst>
      <p:ext uri="{BB962C8B-B14F-4D97-AF65-F5344CB8AC3E}">
        <p14:creationId xmlns:p14="http://schemas.microsoft.com/office/powerpoint/2010/main" val="4108597068"/>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a:t>
            </a:r>
            <a:r>
              <a:rPr lang="en-US" dirty="0" smtClean="0"/>
              <a:t>nderground </a:t>
            </a:r>
            <a:r>
              <a:rPr lang="en-US" dirty="0"/>
              <a:t>E</a:t>
            </a:r>
            <a:r>
              <a:rPr lang="en-US" dirty="0" smtClean="0"/>
              <a:t>conomy IRC Market</a:t>
            </a:r>
            <a:endParaRPr lang="en-US" dirty="0"/>
          </a:p>
        </p:txBody>
      </p:sp>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58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228178068"/>
              </p:ext>
            </p:extLst>
          </p:nvPr>
        </p:nvGraphicFramePr>
        <p:xfrm>
          <a:off x="533400" y="1371600"/>
          <a:ext cx="7467600" cy="4572002"/>
        </p:xfrm>
        <a:graphic>
          <a:graphicData uri="http://schemas.openxmlformats.org/drawingml/2006/table">
            <a:tbl>
              <a:tblPr firstRow="1" bandRow="1">
                <a:tableStyleId>{5C22544A-7EE6-4342-B048-85BDC9FD1C3A}</a:tableStyleId>
              </a:tblPr>
              <a:tblGrid>
                <a:gridCol w="2489200"/>
                <a:gridCol w="1625600"/>
                <a:gridCol w="3352800"/>
              </a:tblGrid>
              <a:tr h="623914">
                <a:tc>
                  <a:txBody>
                    <a:bodyPr/>
                    <a:lstStyle/>
                    <a:p>
                      <a:pPr algn="l" fontAlgn="b"/>
                      <a:r>
                        <a:rPr lang="en-US" sz="2000" u="none" strike="noStrike" dirty="0">
                          <a:effectLst/>
                          <a:latin typeface="Tahoma"/>
                          <a:cs typeface="Tahoma"/>
                        </a:rPr>
                        <a:t>Good or Service</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l" fontAlgn="b"/>
                      <a:r>
                        <a:rPr lang="en-US" sz="2000" u="none" strike="noStrike">
                          <a:effectLst/>
                          <a:latin typeface="Tahoma"/>
                          <a:cs typeface="Tahoma"/>
                        </a:rPr>
                        <a:t>Percent of offerings</a:t>
                      </a:r>
                      <a:endParaRPr lang="en-US" sz="2000" b="0" i="0" u="none" strike="noStrike">
                        <a:solidFill>
                          <a:srgbClr val="000000"/>
                        </a:solidFill>
                        <a:effectLst/>
                        <a:latin typeface="Tahoma"/>
                        <a:cs typeface="Tahoma"/>
                      </a:endParaRPr>
                    </a:p>
                  </a:txBody>
                  <a:tcPr marL="12700" marR="12700" marT="12700" marB="0" anchor="b"/>
                </a:tc>
                <a:tc>
                  <a:txBody>
                    <a:bodyPr/>
                    <a:lstStyle/>
                    <a:p>
                      <a:pPr algn="l" fontAlgn="b"/>
                      <a:r>
                        <a:rPr lang="en-US" sz="2000" u="none" strike="noStrike">
                          <a:effectLst/>
                          <a:latin typeface="Tahoma"/>
                          <a:cs typeface="Tahoma"/>
                        </a:rPr>
                        <a:t>Asking price range</a:t>
                      </a:r>
                      <a:endParaRPr lang="en-US" sz="2000" b="0" i="0" u="none" strike="noStrike">
                        <a:solidFill>
                          <a:srgbClr val="000000"/>
                        </a:solidFill>
                        <a:effectLst/>
                        <a:latin typeface="Tahoma"/>
                        <a:cs typeface="Tahoma"/>
                      </a:endParaRPr>
                    </a:p>
                  </a:txBody>
                  <a:tcPr marL="12700" marR="12700" marT="12700" marB="0" anchor="b"/>
                </a:tc>
              </a:tr>
              <a:tr h="637080">
                <a:tc>
                  <a:txBody>
                    <a:bodyPr/>
                    <a:lstStyle/>
                    <a:p>
                      <a:pPr algn="l" fontAlgn="b"/>
                      <a:r>
                        <a:rPr lang="en-US" sz="2000" u="none" strike="noStrike" dirty="0">
                          <a:effectLst/>
                          <a:latin typeface="Tahoma"/>
                          <a:cs typeface="Tahoma"/>
                        </a:rPr>
                        <a:t>Bank account credentials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18%</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$10-$1000</a:t>
                      </a:r>
                      <a:endParaRPr lang="en-US" sz="2000" b="0" i="0" u="none" strike="noStrike" dirty="0">
                        <a:solidFill>
                          <a:srgbClr val="000000"/>
                        </a:solidFill>
                        <a:effectLst/>
                        <a:latin typeface="Tahoma"/>
                        <a:cs typeface="Tahoma"/>
                      </a:endParaRPr>
                    </a:p>
                  </a:txBody>
                  <a:tcPr marL="12700" marR="12700" marT="12700" marB="0" anchor="b"/>
                </a:tc>
              </a:tr>
              <a:tr h="637080">
                <a:tc>
                  <a:txBody>
                    <a:bodyPr/>
                    <a:lstStyle/>
                    <a:p>
                      <a:pPr algn="l" fontAlgn="b"/>
                      <a:r>
                        <a:rPr lang="en-US" sz="2000" u="none" strike="noStrike" dirty="0">
                          <a:effectLst/>
                          <a:latin typeface="Tahoma"/>
                          <a:cs typeface="Tahoma"/>
                        </a:rPr>
                        <a:t>Credit Card Numbers (with CCV2)</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16%</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$0.50-$12</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Credit Cards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13%</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$0.1-$25</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Email addresses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6%</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$0.30/MB - $40/MB</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Email passwords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6%</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$4 - $30</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Full identities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6%</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$0.90 - $25</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err="1">
                          <a:effectLst/>
                          <a:latin typeface="Tahoma"/>
                          <a:cs typeface="Tahoma"/>
                        </a:rPr>
                        <a:t>Cashout</a:t>
                      </a:r>
                      <a:r>
                        <a:rPr lang="en-US" sz="2000" u="none" strike="noStrike" dirty="0">
                          <a:effectLst/>
                          <a:latin typeface="Tahoma"/>
                          <a:cs typeface="Tahoma"/>
                        </a:rPr>
                        <a:t> Services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5%</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8%-50% of total value</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Proxies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4%</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$0.30 - $20</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Scams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3%</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$2.5-$100/week for hosting</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Mailers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3%</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$1-$25</a:t>
                      </a:r>
                      <a:endParaRPr lang="en-US" sz="2000" b="0" i="0" u="none" strike="noStrike" dirty="0">
                        <a:solidFill>
                          <a:srgbClr val="000000"/>
                        </a:solidFill>
                        <a:effectLst/>
                        <a:latin typeface="Tahoma"/>
                        <a:cs typeface="Tahoma"/>
                      </a:endParaRPr>
                    </a:p>
                  </a:txBody>
                  <a:tcPr marL="12700" marR="12700" marT="12700" marB="0" anchor="b"/>
                </a:tc>
              </a:tr>
            </a:tbl>
          </a:graphicData>
        </a:graphic>
      </p:graphicFrame>
      <p:sp>
        <p:nvSpPr>
          <p:cNvPr id="8" name="TextBox 7"/>
          <p:cNvSpPr txBox="1"/>
          <p:nvPr/>
        </p:nvSpPr>
        <p:spPr>
          <a:xfrm>
            <a:off x="533400" y="6019800"/>
            <a:ext cx="8020144" cy="523220"/>
          </a:xfrm>
          <a:prstGeom prst="rect">
            <a:avLst/>
          </a:prstGeom>
          <a:noFill/>
        </p:spPr>
        <p:txBody>
          <a:bodyPr wrap="none" rtlCol="0">
            <a:spAutoFit/>
          </a:bodyPr>
          <a:lstStyle/>
          <a:p>
            <a:r>
              <a:rPr lang="en-US" sz="1400" dirty="0" smtClean="0">
                <a:latin typeface="Tahoma"/>
                <a:cs typeface="Tahoma"/>
              </a:rPr>
              <a:t>“Nobody </a:t>
            </a:r>
            <a:r>
              <a:rPr lang="en-US" sz="1400" dirty="0">
                <a:latin typeface="Tahoma"/>
                <a:cs typeface="Tahoma"/>
              </a:rPr>
              <a:t>Sells Gold for the Price of Silver: Dishonesty, Uncertainty and the Underground Economy</a:t>
            </a:r>
            <a:r>
              <a:rPr lang="en-US" sz="1400" dirty="0" smtClean="0">
                <a:latin typeface="Tahoma"/>
                <a:cs typeface="Tahoma"/>
              </a:rPr>
              <a:t>,”</a:t>
            </a:r>
            <a:br>
              <a:rPr lang="en-US" sz="1400" dirty="0" smtClean="0">
                <a:latin typeface="Tahoma"/>
                <a:cs typeface="Tahoma"/>
              </a:rPr>
            </a:br>
            <a:r>
              <a:rPr lang="en-US" sz="1400" dirty="0" err="1" smtClean="0">
                <a:latin typeface="Tahoma"/>
                <a:cs typeface="Tahoma"/>
              </a:rPr>
              <a:t>Herley</a:t>
            </a:r>
            <a:r>
              <a:rPr lang="en-US" sz="1400" dirty="0">
                <a:latin typeface="Tahoma"/>
                <a:cs typeface="Tahoma"/>
              </a:rPr>
              <a:t>, Florencio</a:t>
            </a:r>
          </a:p>
        </p:txBody>
      </p:sp>
    </p:spTree>
    <p:extLst>
      <p:ext uri="{BB962C8B-B14F-4D97-AF65-F5344CB8AC3E}">
        <p14:creationId xmlns:p14="http://schemas.microsoft.com/office/powerpoint/2010/main" val="33659493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a:bodyPr>
          <a:lstStyle/>
          <a:p>
            <a:r>
              <a:rPr lang="en-US" dirty="0" smtClean="0"/>
              <a:t>Clients</a:t>
            </a:r>
          </a:p>
          <a:p>
            <a:pPr lvl="1"/>
            <a:r>
              <a:rPr lang="en-US" dirty="0" smtClean="0"/>
              <a:t>Pay the PPI</a:t>
            </a:r>
          </a:p>
          <a:p>
            <a:pPr lvl="1"/>
            <a:r>
              <a:rPr lang="en-US" dirty="0" smtClean="0"/>
              <a:t>Want malware installed</a:t>
            </a:r>
          </a:p>
          <a:p>
            <a:pPr lvl="1"/>
            <a:r>
              <a:rPr lang="en-US" dirty="0" err="1" smtClean="0"/>
              <a:t>Spambots</a:t>
            </a:r>
            <a:r>
              <a:rPr lang="en-US" dirty="0" smtClean="0"/>
              <a:t>, information harvesting, rootkits, fake AV</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59</a:t>
            </a:fld>
            <a:endParaRPr lang="en-US"/>
          </a:p>
        </p:txBody>
      </p:sp>
      <p:pic>
        <p:nvPicPr>
          <p:cNvPr id="7" name="Picture 6"/>
          <p:cNvPicPr>
            <a:picLocks noChangeAspect="1"/>
          </p:cNvPicPr>
          <p:nvPr/>
        </p:nvPicPr>
        <p:blipFill>
          <a:blip r:embed="rId2"/>
          <a:stretch>
            <a:fillRect/>
          </a:stretch>
        </p:blipFill>
        <p:spPr>
          <a:xfrm>
            <a:off x="4724400" y="1676400"/>
            <a:ext cx="3695700" cy="1498600"/>
          </a:xfrm>
          <a:prstGeom prst="rect">
            <a:avLst/>
          </a:prstGeom>
        </p:spPr>
      </p:pic>
      <p:sp>
        <p:nvSpPr>
          <p:cNvPr id="8" name="TextBox 7"/>
          <p:cNvSpPr txBox="1"/>
          <p:nvPr/>
        </p:nvSpPr>
        <p:spPr>
          <a:xfrm>
            <a:off x="304800" y="1143000"/>
            <a:ext cx="6070893" cy="523220"/>
          </a:xfrm>
          <a:prstGeom prst="rect">
            <a:avLst/>
          </a:prstGeom>
          <a:noFill/>
        </p:spPr>
        <p:txBody>
          <a:bodyPr wrap="none" rtlCol="0">
            <a:spAutoFit/>
          </a:bodyPr>
          <a:lstStyle/>
          <a:p>
            <a:r>
              <a:rPr lang="en-US" sz="1400" dirty="0">
                <a:latin typeface="Tahoma"/>
                <a:cs typeface="Tahoma"/>
              </a:rPr>
              <a:t>“Measuring Pay-per-Install: The Commoditization of Malware </a:t>
            </a:r>
            <a:r>
              <a:rPr lang="en-US" sz="1400" dirty="0" smtClean="0">
                <a:latin typeface="Tahoma"/>
                <a:cs typeface="Tahoma"/>
              </a:rPr>
              <a:t>Distribution</a:t>
            </a:r>
            <a:r>
              <a:rPr lang="en-US" sz="1400" dirty="0">
                <a:latin typeface="Tahoma"/>
                <a:cs typeface="Tahoma"/>
              </a:rPr>
              <a:t>,</a:t>
            </a:r>
            <a:r>
              <a:rPr lang="en-US" sz="1400" dirty="0" smtClean="0">
                <a:latin typeface="Tahoma"/>
                <a:cs typeface="Tahoma"/>
              </a:rPr>
              <a:t>”</a:t>
            </a:r>
            <a:r>
              <a:rPr lang="en-US" sz="1400" dirty="0">
                <a:latin typeface="Tahoma"/>
                <a:cs typeface="Tahoma"/>
              </a:rPr>
              <a:t/>
            </a:r>
            <a:br>
              <a:rPr lang="en-US" sz="1400" dirty="0">
                <a:latin typeface="Tahoma"/>
                <a:cs typeface="Tahoma"/>
              </a:rPr>
            </a:br>
            <a:r>
              <a:rPr lang="en-US" sz="1400" dirty="0">
                <a:latin typeface="Tahoma"/>
                <a:cs typeface="Tahoma"/>
              </a:rPr>
              <a:t>Caballero et al.</a:t>
            </a:r>
          </a:p>
        </p:txBody>
      </p:sp>
    </p:spTree>
    <p:extLst>
      <p:ext uri="{BB962C8B-B14F-4D97-AF65-F5344CB8AC3E}">
        <p14:creationId xmlns:p14="http://schemas.microsoft.com/office/powerpoint/2010/main" val="23383072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713DAABB-40C4-C649-99E6-974406B46ADA}" type="slidenum">
              <a:rPr lang="en-US" smtClean="0"/>
              <a:pPr/>
              <a:t>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685800" y="755650"/>
            <a:ext cx="7772400" cy="5192713"/>
          </a:xfrm>
          <a:prstGeom prst="rect">
            <a:avLst/>
          </a:prstGeom>
          <a:ln/>
        </p:spPr>
      </p:pic>
      <p:sp>
        <p:nvSpPr>
          <p:cNvPr id="7" name="Oval 3"/>
          <p:cNvSpPr>
            <a:spLocks noChangeArrowheads="1"/>
          </p:cNvSpPr>
          <p:nvPr/>
        </p:nvSpPr>
        <p:spPr bwMode="auto">
          <a:xfrm>
            <a:off x="3657600" y="5562600"/>
            <a:ext cx="3962400" cy="457200"/>
          </a:xfrm>
          <a:prstGeom prst="ellipse">
            <a:avLst/>
          </a:prstGeom>
          <a:noFill/>
          <a:ln w="19050">
            <a:solidFill>
              <a:srgbClr val="FF8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32837402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a:bodyPr>
          <a:lstStyle/>
          <a:p>
            <a:r>
              <a:rPr lang="en-US" dirty="0" smtClean="0">
                <a:solidFill>
                  <a:srgbClr val="C3AFCC"/>
                </a:solidFill>
              </a:rPr>
              <a:t>Clients</a:t>
            </a:r>
          </a:p>
          <a:p>
            <a:pPr lvl="1"/>
            <a:r>
              <a:rPr lang="en-US" dirty="0" smtClean="0">
                <a:solidFill>
                  <a:srgbClr val="C3AFCC"/>
                </a:solidFill>
              </a:rPr>
              <a:t>Pay the PPI</a:t>
            </a:r>
          </a:p>
          <a:p>
            <a:pPr lvl="1"/>
            <a:r>
              <a:rPr lang="en-US" dirty="0" smtClean="0">
                <a:solidFill>
                  <a:srgbClr val="C3AFCC"/>
                </a:solidFill>
              </a:rPr>
              <a:t>Want malware installed</a:t>
            </a:r>
          </a:p>
          <a:p>
            <a:pPr lvl="1"/>
            <a:r>
              <a:rPr lang="en-US" dirty="0" err="1" smtClean="0">
                <a:solidFill>
                  <a:srgbClr val="C3AFCC"/>
                </a:solidFill>
              </a:rPr>
              <a:t>Spambots</a:t>
            </a:r>
            <a:r>
              <a:rPr lang="en-US" dirty="0" smtClean="0">
                <a:solidFill>
                  <a:srgbClr val="C3AFCC"/>
                </a:solidFill>
              </a:rPr>
              <a:t>, information harvesting, rootkits, fake AV</a:t>
            </a:r>
          </a:p>
          <a:p>
            <a:r>
              <a:rPr lang="en-US" dirty="0" smtClean="0"/>
              <a:t>Pay-per-install (PPI)</a:t>
            </a:r>
          </a:p>
          <a:p>
            <a:pPr lvl="1"/>
            <a:r>
              <a:rPr lang="en-US" dirty="0" smtClean="0"/>
              <a:t>Purchase compromised hosts from affiliates</a:t>
            </a:r>
          </a:p>
          <a:p>
            <a:pPr lvl="1"/>
            <a:r>
              <a:rPr lang="en-US" dirty="0" smtClean="0"/>
              <a:t>Resells to clients</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60</a:t>
            </a:fld>
            <a:endParaRPr lang="en-US"/>
          </a:p>
        </p:txBody>
      </p:sp>
      <p:pic>
        <p:nvPicPr>
          <p:cNvPr id="8" name="Picture 7"/>
          <p:cNvPicPr>
            <a:picLocks noChangeAspect="1"/>
          </p:cNvPicPr>
          <p:nvPr/>
        </p:nvPicPr>
        <p:blipFill>
          <a:blip r:embed="rId2"/>
          <a:stretch>
            <a:fillRect/>
          </a:stretch>
        </p:blipFill>
        <p:spPr>
          <a:xfrm>
            <a:off x="4724400" y="1600200"/>
            <a:ext cx="4292600" cy="3873500"/>
          </a:xfrm>
          <a:prstGeom prst="rect">
            <a:avLst/>
          </a:prstGeom>
        </p:spPr>
      </p:pic>
    </p:spTree>
    <p:extLst>
      <p:ext uri="{BB962C8B-B14F-4D97-AF65-F5344CB8AC3E}">
        <p14:creationId xmlns:p14="http://schemas.microsoft.com/office/powerpoint/2010/main" val="3886793532"/>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lnSpcReduction="10000"/>
          </a:bodyPr>
          <a:lstStyle/>
          <a:p>
            <a:r>
              <a:rPr lang="en-US" dirty="0" smtClean="0">
                <a:solidFill>
                  <a:schemeClr val="bg2"/>
                </a:solidFill>
              </a:rPr>
              <a:t>Clients</a:t>
            </a:r>
          </a:p>
          <a:p>
            <a:pPr lvl="1"/>
            <a:r>
              <a:rPr lang="en-US" dirty="0" smtClean="0">
                <a:solidFill>
                  <a:schemeClr val="bg2"/>
                </a:solidFill>
              </a:rPr>
              <a:t>Pay the PPI</a:t>
            </a:r>
          </a:p>
          <a:p>
            <a:pPr lvl="1"/>
            <a:r>
              <a:rPr lang="en-US" dirty="0" smtClean="0">
                <a:solidFill>
                  <a:schemeClr val="bg2"/>
                </a:solidFill>
              </a:rPr>
              <a:t>Want malware installed</a:t>
            </a:r>
          </a:p>
          <a:p>
            <a:pPr lvl="1"/>
            <a:r>
              <a:rPr lang="en-US" dirty="0" err="1" smtClean="0">
                <a:solidFill>
                  <a:schemeClr val="bg2"/>
                </a:solidFill>
              </a:rPr>
              <a:t>Spambots</a:t>
            </a:r>
            <a:r>
              <a:rPr lang="en-US" dirty="0" smtClean="0">
                <a:solidFill>
                  <a:schemeClr val="bg2"/>
                </a:solidFill>
              </a:rPr>
              <a:t>, information harvesting, rootkits, fake AV</a:t>
            </a:r>
          </a:p>
          <a:p>
            <a:r>
              <a:rPr lang="en-US" dirty="0" smtClean="0">
                <a:solidFill>
                  <a:schemeClr val="bg2"/>
                </a:solidFill>
              </a:rPr>
              <a:t>Pay-per-install (PPI)</a:t>
            </a:r>
          </a:p>
          <a:p>
            <a:pPr lvl="1"/>
            <a:r>
              <a:rPr lang="en-US" dirty="0" smtClean="0">
                <a:solidFill>
                  <a:schemeClr val="bg2"/>
                </a:solidFill>
              </a:rPr>
              <a:t>Purchase compromised hosts from affiliates</a:t>
            </a:r>
          </a:p>
          <a:p>
            <a:pPr lvl="1"/>
            <a:r>
              <a:rPr lang="en-US" dirty="0" smtClean="0">
                <a:solidFill>
                  <a:schemeClr val="bg2"/>
                </a:solidFill>
              </a:rPr>
              <a:t>Resells to clients</a:t>
            </a:r>
          </a:p>
          <a:p>
            <a:r>
              <a:rPr lang="en-US" dirty="0" smtClean="0"/>
              <a:t>Affiliates</a:t>
            </a:r>
          </a:p>
          <a:p>
            <a:pPr lvl="1"/>
            <a:r>
              <a:rPr lang="en-US" dirty="0" smtClean="0"/>
              <a:t>Compromise machines</a:t>
            </a:r>
          </a:p>
          <a:p>
            <a:pPr lvl="1"/>
            <a:r>
              <a:rPr lang="en-US" dirty="0" smtClean="0"/>
              <a:t>Execute the PPI’s binaries</a:t>
            </a:r>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61</a:t>
            </a:fld>
            <a:endParaRPr lang="en-US"/>
          </a:p>
        </p:txBody>
      </p:sp>
      <p:pic>
        <p:nvPicPr>
          <p:cNvPr id="7" name="Picture 6"/>
          <p:cNvPicPr>
            <a:picLocks noChangeAspect="1"/>
          </p:cNvPicPr>
          <p:nvPr/>
        </p:nvPicPr>
        <p:blipFill>
          <a:blip r:embed="rId2"/>
          <a:stretch>
            <a:fillRect/>
          </a:stretch>
        </p:blipFill>
        <p:spPr>
          <a:xfrm>
            <a:off x="4800600" y="1600200"/>
            <a:ext cx="4203700" cy="5105400"/>
          </a:xfrm>
          <a:prstGeom prst="rect">
            <a:avLst/>
          </a:prstGeom>
        </p:spPr>
      </p:pic>
    </p:spTree>
    <p:extLst>
      <p:ext uri="{BB962C8B-B14F-4D97-AF65-F5344CB8AC3E}">
        <p14:creationId xmlns:p14="http://schemas.microsoft.com/office/powerpoint/2010/main" val="2326866552"/>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Content Placeholder 5" descr="goldinstall.tiff"/>
          <p:cNvPicPr>
            <a:picLocks noChangeAspect="1"/>
          </p:cNvPicPr>
          <p:nvPr/>
        </p:nvPicPr>
        <p:blipFill>
          <a:blip r:embed="rId3" cstate="print">
            <a:extLst>
              <a:ext uri="{28A0092B-C50C-407E-A947-70E740481C1C}">
                <a14:useLocalDpi xmlns:a14="http://schemas.microsoft.com/office/drawing/2010/main"/>
              </a:ext>
            </a:extLst>
          </a:blip>
          <a:srcRect l="-13179" r="-13179"/>
          <a:stretch>
            <a:fillRect/>
          </a:stretch>
        </p:blipFill>
        <p:spPr bwMode="auto">
          <a:xfrm>
            <a:off x="-609600" y="381000"/>
            <a:ext cx="102870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62</a:t>
            </a:fld>
            <a:endParaRPr lang="en-US"/>
          </a:p>
        </p:txBody>
      </p:sp>
    </p:spTree>
    <p:extLst>
      <p:ext uri="{BB962C8B-B14F-4D97-AF65-F5344CB8AC3E}">
        <p14:creationId xmlns:p14="http://schemas.microsoft.com/office/powerpoint/2010/main" val="21397356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16112" y="3175"/>
            <a:ext cx="5932488" cy="685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5921" dir="2700000" algn="ctr" rotWithShape="0">
                    <a:srgbClr val="808080"/>
                  </a:outerShdw>
                </a:effectLst>
              </a14:hiddenEffects>
            </a:ext>
          </a:extLst>
        </p:spPr>
      </p:pic>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63</a:t>
            </a:fld>
            <a:endParaRPr lang="en-US"/>
          </a:p>
        </p:txBody>
      </p:sp>
    </p:spTree>
    <p:extLst>
      <p:ext uri="{BB962C8B-B14F-4D97-AF65-F5344CB8AC3E}">
        <p14:creationId xmlns:p14="http://schemas.microsoft.com/office/powerpoint/2010/main" val="1711642085"/>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Underground Economy</a:t>
            </a:r>
          </a:p>
        </p:txBody>
      </p:sp>
      <p:sp>
        <p:nvSpPr>
          <p:cNvPr id="223235" name="Rectangle 3"/>
          <p:cNvSpPr>
            <a:spLocks noGrp="1" noChangeArrowheads="1"/>
          </p:cNvSpPr>
          <p:nvPr>
            <p:ph idx="1"/>
          </p:nvPr>
        </p:nvSpPr>
        <p:spPr/>
        <p:txBody>
          <a:bodyPr>
            <a:normAutofit fontScale="92500" lnSpcReduction="10000"/>
          </a:bodyPr>
          <a:lstStyle/>
          <a:p>
            <a:pPr>
              <a:lnSpc>
                <a:spcPct val="90000"/>
              </a:lnSpc>
            </a:pPr>
            <a:r>
              <a:rPr lang="en-US" sz="2400" dirty="0"/>
              <a:t>Why is its emergence significant</a:t>
            </a:r>
            <a:r>
              <a:rPr lang="en-US" sz="2400" dirty="0" smtClean="0"/>
              <a:t>?</a:t>
            </a:r>
            <a:endParaRPr lang="en-US" sz="2400" dirty="0"/>
          </a:p>
          <a:p>
            <a:pPr>
              <a:lnSpc>
                <a:spcPct val="90000"/>
              </a:lnSpc>
            </a:pPr>
            <a:r>
              <a:rPr lang="en-US" sz="2400" dirty="0"/>
              <a:t>Markets enable </a:t>
            </a:r>
            <a:r>
              <a:rPr lang="en-US" sz="2400" dirty="0">
                <a:solidFill>
                  <a:srgbClr val="006B01"/>
                </a:solidFill>
              </a:rPr>
              <a:t>efficiencies</a:t>
            </a:r>
            <a:endParaRPr lang="en-US" sz="2400" dirty="0"/>
          </a:p>
          <a:p>
            <a:pPr lvl="1">
              <a:lnSpc>
                <a:spcPct val="90000"/>
              </a:lnSpc>
              <a:buClr>
                <a:schemeClr val="tx1"/>
              </a:buClr>
            </a:pPr>
            <a:r>
              <a:rPr lang="en-US" sz="2000" i="1" dirty="0">
                <a:solidFill>
                  <a:srgbClr val="FF0000"/>
                </a:solidFill>
              </a:rPr>
              <a:t>Specialization</a:t>
            </a:r>
            <a:r>
              <a:rPr lang="en-US" sz="2000" dirty="0"/>
              <a:t>: individuals rewarded for doing a single thing particularly well</a:t>
            </a:r>
          </a:p>
          <a:p>
            <a:pPr>
              <a:lnSpc>
                <a:spcPct val="90000"/>
              </a:lnSpc>
            </a:pPr>
            <a:r>
              <a:rPr lang="en-US" sz="2400" dirty="0"/>
              <a:t>Lowers </a:t>
            </a:r>
            <a:r>
              <a:rPr lang="en-US" sz="2400" dirty="0">
                <a:solidFill>
                  <a:srgbClr val="0000FF"/>
                </a:solidFill>
              </a:rPr>
              <a:t>barrier-to-entry</a:t>
            </a:r>
            <a:endParaRPr lang="en-US" sz="2400" dirty="0"/>
          </a:p>
          <a:p>
            <a:pPr lvl="1">
              <a:lnSpc>
                <a:spcPct val="90000"/>
              </a:lnSpc>
            </a:pPr>
            <a:r>
              <a:rPr lang="en-US" sz="2000" dirty="0"/>
              <a:t>Only need a single skill</a:t>
            </a:r>
          </a:p>
          <a:p>
            <a:pPr lvl="1">
              <a:lnSpc>
                <a:spcPct val="90000"/>
              </a:lnSpc>
            </a:pPr>
            <a:r>
              <a:rPr lang="en-US" sz="2000" dirty="0"/>
              <a:t>Some underground market activities are </a:t>
            </a:r>
            <a:r>
              <a:rPr lang="en-US" sz="2000" dirty="0">
                <a:solidFill>
                  <a:srgbClr val="FF8000"/>
                </a:solidFill>
              </a:rPr>
              <a:t>legal</a:t>
            </a:r>
            <a:endParaRPr lang="en-US" sz="2000" dirty="0"/>
          </a:p>
          <a:p>
            <a:pPr>
              <a:lnSpc>
                <a:spcPct val="90000"/>
              </a:lnSpc>
            </a:pPr>
            <a:r>
              <a:rPr lang="en-US" sz="2400" dirty="0"/>
              <a:t>Competition spurs </a:t>
            </a:r>
            <a:r>
              <a:rPr lang="en-US" sz="2400" i="1" dirty="0">
                <a:solidFill>
                  <a:srgbClr val="006B01"/>
                </a:solidFill>
              </a:rPr>
              <a:t>innovation</a:t>
            </a:r>
            <a:endParaRPr lang="en-US" sz="2400" dirty="0"/>
          </a:p>
          <a:p>
            <a:pPr lvl="1">
              <a:lnSpc>
                <a:spcPct val="90000"/>
              </a:lnSpc>
            </a:pPr>
            <a:r>
              <a:rPr lang="en-US" sz="2000" dirty="0"/>
              <a:t>Accelerates </a:t>
            </a:r>
            <a:r>
              <a:rPr lang="en-US" sz="2000" b="1" dirty="0"/>
              <a:t>arms race</a:t>
            </a:r>
            <a:endParaRPr lang="en-US" sz="2000" dirty="0"/>
          </a:p>
          <a:p>
            <a:pPr lvl="1">
              <a:lnSpc>
                <a:spcPct val="90000"/>
              </a:lnSpc>
            </a:pPr>
            <a:r>
              <a:rPr lang="en-US" sz="2000" dirty="0"/>
              <a:t>Defenders must assume a more pessimistic threat model</a:t>
            </a:r>
          </a:p>
          <a:p>
            <a:pPr>
              <a:lnSpc>
                <a:spcPct val="90000"/>
              </a:lnSpc>
            </a:pPr>
            <a:r>
              <a:rPr lang="en-US" sz="2400" dirty="0"/>
              <a:t>Facilitates non-$ Internet attacks (political, nation-state)</a:t>
            </a:r>
          </a:p>
          <a:p>
            <a:pPr lvl="1">
              <a:lnSpc>
                <a:spcPct val="90000"/>
              </a:lnSpc>
            </a:pPr>
            <a:r>
              <a:rPr lang="en-US" sz="2000" dirty="0"/>
              <a:t>Provides actors with </a:t>
            </a:r>
            <a:r>
              <a:rPr lang="en-US" sz="2000" dirty="0">
                <a:solidFill>
                  <a:srgbClr val="FF0000"/>
                </a:solidFill>
              </a:rPr>
              <a:t>cheap attack components</a:t>
            </a:r>
            <a:endParaRPr lang="en-US" sz="2000" dirty="0"/>
          </a:p>
          <a:p>
            <a:pPr lvl="1">
              <a:lnSpc>
                <a:spcPct val="90000"/>
              </a:lnSpc>
            </a:pPr>
            <a:r>
              <a:rPr lang="en-US" sz="2000" dirty="0"/>
              <a:t>Provides stealthy actors with </a:t>
            </a:r>
            <a:r>
              <a:rPr lang="en-US" sz="2000" dirty="0">
                <a:solidFill>
                  <a:srgbClr val="FF0000"/>
                </a:solidFill>
              </a:rPr>
              <a:t>plausible cover</a:t>
            </a:r>
            <a:endParaRPr lang="en-US" sz="2000"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64</a:t>
            </a:fld>
            <a:endParaRPr lang="en-US"/>
          </a:p>
        </p:txBody>
      </p:sp>
    </p:spTree>
    <p:extLst>
      <p:ext uri="{BB962C8B-B14F-4D97-AF65-F5344CB8AC3E}">
        <p14:creationId xmlns:p14="http://schemas.microsoft.com/office/powerpoint/2010/main" val="41771369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32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232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32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232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232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5" end="5"/>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32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6" end="6"/>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2232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7" end="7"/>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22323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8" end="8"/>
                                            </p:txEl>
                                          </p:spTgt>
                                        </p:tgtEl>
                                        <p:attrNameLst>
                                          <p:attrName>ppt_c</p:attrName>
                                        </p:attrNameLst>
                                      </p:cBhvr>
                                      <p:to>
                                        <a:schemeClr val="bg2"/>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323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323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32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Underground Economy</a:t>
            </a:r>
          </a:p>
        </p:txBody>
      </p:sp>
      <p:sp>
        <p:nvSpPr>
          <p:cNvPr id="225283" name="Rectangle 3"/>
          <p:cNvSpPr>
            <a:spLocks noGrp="1" noChangeArrowheads="1"/>
          </p:cNvSpPr>
          <p:nvPr>
            <p:ph idx="1"/>
          </p:nvPr>
        </p:nvSpPr>
        <p:spPr/>
        <p:txBody>
          <a:bodyPr>
            <a:normAutofit lnSpcReduction="10000"/>
          </a:bodyPr>
          <a:lstStyle/>
          <a:p>
            <a:pPr>
              <a:lnSpc>
                <a:spcPct val="120000"/>
              </a:lnSpc>
            </a:pPr>
            <a:r>
              <a:rPr lang="en-US" sz="2800" dirty="0"/>
              <a:t>What problems do underground markets face?</a:t>
            </a:r>
          </a:p>
          <a:p>
            <a:pPr>
              <a:lnSpc>
                <a:spcPct val="120000"/>
              </a:lnSpc>
            </a:pPr>
            <a:r>
              <a:rPr lang="en-US" sz="2800" dirty="0" smtClean="0"/>
              <a:t>Depending </a:t>
            </a:r>
            <a:r>
              <a:rPr lang="en-US" sz="2800" dirty="0"/>
              <a:t>on marketplace architecture, can present a target / </a:t>
            </a:r>
            <a:r>
              <a:rPr lang="en-US" sz="2800" dirty="0">
                <a:solidFill>
                  <a:srgbClr val="FF0000"/>
                </a:solidFill>
              </a:rPr>
              <a:t>single point of failure</a:t>
            </a:r>
            <a:endParaRPr lang="en-US" sz="2800" dirty="0"/>
          </a:p>
          <a:p>
            <a:pPr>
              <a:lnSpc>
                <a:spcPct val="120000"/>
              </a:lnSpc>
            </a:pPr>
            <a:r>
              <a:rPr lang="en-US" sz="2800" dirty="0" smtClean="0"/>
              <a:t> </a:t>
            </a:r>
            <a:r>
              <a:rPr lang="en-US" sz="2800" dirty="0"/>
              <a:t>By definition, deals are between </a:t>
            </a:r>
            <a:r>
              <a:rPr lang="en-US" sz="2800" b="1" dirty="0"/>
              <a:t>crooks</a:t>
            </a:r>
            <a:endParaRPr lang="en-US" sz="2800" dirty="0"/>
          </a:p>
          <a:p>
            <a:pPr lvl="1">
              <a:lnSpc>
                <a:spcPct val="120000"/>
              </a:lnSpc>
            </a:pPr>
            <a:r>
              <a:rPr lang="en-US" sz="2400" dirty="0"/>
              <a:t>Major issue of betrayal by </a:t>
            </a:r>
            <a:r>
              <a:rPr lang="en-US" altLang="ja-JP" sz="2400" dirty="0" smtClean="0"/>
              <a:t>“</a:t>
            </a:r>
            <a:r>
              <a:rPr lang="en-US" sz="2400" i="1" dirty="0" smtClean="0">
                <a:solidFill>
                  <a:srgbClr val="006B01"/>
                </a:solidFill>
              </a:rPr>
              <a:t>rippers</a:t>
            </a:r>
            <a:r>
              <a:rPr lang="en-US" altLang="ja-JP" sz="2400" dirty="0" smtClean="0"/>
              <a:t>”</a:t>
            </a:r>
            <a:endParaRPr lang="en-US" sz="2400" dirty="0"/>
          </a:p>
          <a:p>
            <a:pPr>
              <a:lnSpc>
                <a:spcPct val="120000"/>
              </a:lnSpc>
            </a:pPr>
            <a:r>
              <a:rPr lang="en-US" sz="2800" dirty="0" smtClean="0"/>
              <a:t>Markets </a:t>
            </a:r>
            <a:r>
              <a:rPr lang="en-US" sz="2800" dirty="0"/>
              <a:t>only provide major efficiencies if they facilitate deals between strangers</a:t>
            </a:r>
          </a:p>
          <a:p>
            <a:pPr lvl="1">
              <a:lnSpc>
                <a:spcPct val="120000"/>
              </a:lnSpc>
            </a:pPr>
            <a:r>
              <a:rPr lang="en-US" sz="2400" dirty="0"/>
              <a:t>Susceptible to </a:t>
            </a:r>
            <a:r>
              <a:rPr lang="en-US" sz="2400" i="1" dirty="0">
                <a:solidFill>
                  <a:srgbClr val="0000FF"/>
                </a:solidFill>
              </a:rPr>
              <a:t>infiltration</a:t>
            </a:r>
            <a:endParaRPr lang="en-US" sz="2400"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65</a:t>
            </a:fld>
            <a:endParaRPr lang="en-US"/>
          </a:p>
        </p:txBody>
      </p:sp>
    </p:spTree>
    <p:extLst>
      <p:ext uri="{BB962C8B-B14F-4D97-AF65-F5344CB8AC3E}">
        <p14:creationId xmlns:p14="http://schemas.microsoft.com/office/powerpoint/2010/main" val="2364203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28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1" end="1"/>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28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2528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3" end="3"/>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2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Storm</a:t>
            </a:r>
            <a:r>
              <a:rPr lang="en-US" dirty="0" smtClean="0"/>
              <a:t>!</a:t>
            </a:r>
            <a:br>
              <a:rPr lang="en-US" dirty="0" smtClean="0"/>
            </a:br>
            <a:r>
              <a:rPr lang="en-US" dirty="0" smtClean="0"/>
              <a:t>What </a:t>
            </a:r>
            <a:r>
              <a:rPr lang="en-US" dirty="0"/>
              <a:t>can we sell you?</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66</a:t>
            </a:fld>
            <a:endParaRPr lang="en-US"/>
          </a:p>
        </p:txBody>
      </p:sp>
      <p:pic>
        <p:nvPicPr>
          <p:cNvPr id="271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1730375"/>
            <a:ext cx="6927850" cy="4975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91358938"/>
      </p:ext>
    </p:extLst>
  </p:cSld>
  <p:clrMapOvr>
    <a:masterClrMapping/>
  </p:clrMapOvr>
  <p:transition xmlns:p14="http://schemas.microsoft.com/office/powerpoint/2010/main" spd="med"/>
  <p:timing>
    <p:tnLst>
      <p:par>
        <p:cTn xmlns:p14="http://schemas.microsoft.com/office/powerpoint/2010/mai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As A Spammer …</a:t>
            </a:r>
          </a:p>
        </p:txBody>
      </p:sp>
      <p:sp>
        <p:nvSpPr>
          <p:cNvPr id="275459" name="Rectangle 3"/>
          <p:cNvSpPr>
            <a:spLocks noGrp="1" noChangeArrowheads="1"/>
          </p:cNvSpPr>
          <p:nvPr>
            <p:ph idx="1"/>
          </p:nvPr>
        </p:nvSpPr>
        <p:spPr/>
        <p:txBody>
          <a:bodyPr>
            <a:normAutofit lnSpcReduction="10000"/>
          </a:bodyPr>
          <a:lstStyle/>
          <a:p>
            <a:r>
              <a:rPr lang="en-US" sz="2800" dirty="0"/>
              <a:t>Storm infiltration study found:</a:t>
            </a:r>
          </a:p>
          <a:p>
            <a:pPr lvl="1"/>
            <a:r>
              <a:rPr lang="en-US" sz="2400" dirty="0"/>
              <a:t>Modern spam campaigns can send </a:t>
            </a:r>
            <a:r>
              <a:rPr lang="en-US" sz="2400" dirty="0">
                <a:solidFill>
                  <a:srgbClr val="FF8000"/>
                </a:solidFill>
              </a:rPr>
              <a:t>10s of billions</a:t>
            </a:r>
            <a:r>
              <a:rPr lang="en-US" sz="2400" dirty="0"/>
              <a:t> of spams using mailing lists of </a:t>
            </a:r>
            <a:r>
              <a:rPr lang="en-US" sz="2400" dirty="0">
                <a:solidFill>
                  <a:srgbClr val="FF8000"/>
                </a:solidFill>
              </a:rPr>
              <a:t>100s of millions</a:t>
            </a:r>
            <a:r>
              <a:rPr lang="en-US" sz="2400" dirty="0"/>
              <a:t> of addresses</a:t>
            </a:r>
          </a:p>
          <a:p>
            <a:pPr lvl="1">
              <a:buClr>
                <a:schemeClr val="tx1"/>
              </a:buClr>
            </a:pPr>
            <a:r>
              <a:rPr lang="en-US" sz="2400" dirty="0">
                <a:solidFill>
                  <a:srgbClr val="008000"/>
                </a:solidFill>
              </a:rPr>
              <a:t>3/4 to 5/6</a:t>
            </a:r>
            <a:r>
              <a:rPr lang="en-US" sz="2400" dirty="0"/>
              <a:t> of all spam delivery attempts </a:t>
            </a:r>
            <a:r>
              <a:rPr lang="en-US" sz="2400" dirty="0">
                <a:solidFill>
                  <a:srgbClr val="008000"/>
                </a:solidFill>
              </a:rPr>
              <a:t>fail</a:t>
            </a:r>
            <a:r>
              <a:rPr lang="en-US" sz="2400" dirty="0"/>
              <a:t> before the message is even sent to the </a:t>
            </a:r>
            <a:r>
              <a:rPr lang="en-US" sz="2400" dirty="0" smtClean="0"/>
              <a:t>receiver</a:t>
            </a:r>
            <a:r>
              <a:rPr lang="en-US" altLang="ja-JP" sz="2400" dirty="0" smtClean="0"/>
              <a:t>’</a:t>
            </a:r>
            <a:r>
              <a:rPr lang="en-US" sz="2400" dirty="0" smtClean="0"/>
              <a:t>s </a:t>
            </a:r>
            <a:r>
              <a:rPr lang="en-US" sz="2400" dirty="0"/>
              <a:t>server …</a:t>
            </a:r>
          </a:p>
          <a:p>
            <a:pPr lvl="2"/>
            <a:r>
              <a:rPr lang="en-US" sz="2000" dirty="0"/>
              <a:t>… due to heavy &amp; effective use of black-listing</a:t>
            </a:r>
          </a:p>
          <a:p>
            <a:pPr lvl="1"/>
            <a:r>
              <a:rPr lang="en-US" sz="2400" dirty="0"/>
              <a:t>It takes around </a:t>
            </a:r>
            <a:r>
              <a:rPr lang="en-US" sz="2400" dirty="0">
                <a:solidFill>
                  <a:srgbClr val="0000FF"/>
                </a:solidFill>
              </a:rPr>
              <a:t>20,000 </a:t>
            </a:r>
            <a:r>
              <a:rPr lang="en-US" altLang="ja-JP" sz="2400" dirty="0" smtClean="0">
                <a:solidFill>
                  <a:srgbClr val="0000FF"/>
                </a:solidFill>
              </a:rPr>
              <a:t>“</a:t>
            </a:r>
            <a:r>
              <a:rPr lang="en-US" sz="2400" dirty="0" smtClean="0">
                <a:solidFill>
                  <a:srgbClr val="0000FF"/>
                </a:solidFill>
              </a:rPr>
              <a:t>postcard” </a:t>
            </a:r>
            <a:r>
              <a:rPr lang="en-US" sz="2400" dirty="0">
                <a:solidFill>
                  <a:srgbClr val="0000FF"/>
                </a:solidFill>
              </a:rPr>
              <a:t>spams</a:t>
            </a:r>
            <a:r>
              <a:rPr lang="en-US" sz="2400" dirty="0"/>
              <a:t> to get one person to visit the postcard site</a:t>
            </a:r>
          </a:p>
          <a:p>
            <a:pPr lvl="2"/>
            <a:r>
              <a:rPr lang="en-US" sz="2000" dirty="0"/>
              <a:t>1 in 10 of the visitors will click to download the postcard</a:t>
            </a:r>
          </a:p>
          <a:p>
            <a:pPr lvl="1"/>
            <a:r>
              <a:rPr lang="en-US" sz="2400" dirty="0"/>
              <a:t>It takes around </a:t>
            </a:r>
            <a:r>
              <a:rPr lang="en-US" sz="2400" dirty="0">
                <a:solidFill>
                  <a:srgbClr val="FF0000"/>
                </a:solidFill>
              </a:rPr>
              <a:t>12,000,000 Viagra spams</a:t>
            </a:r>
            <a:r>
              <a:rPr lang="en-US" sz="2400" dirty="0"/>
              <a:t> to get one person to visit the site and make a purchase (~$100)</a:t>
            </a:r>
          </a:p>
          <a:p>
            <a:pPr lvl="1"/>
            <a:r>
              <a:rPr lang="en-US" sz="2400" dirty="0"/>
              <a:t>Even given those low rates, huge volume </a:t>
            </a:r>
            <a:r>
              <a:rPr lang="en-US" sz="2400" dirty="0">
                <a:sym typeface="Symbol" charset="0"/>
              </a:rPr>
              <a:t> </a:t>
            </a:r>
            <a:r>
              <a:rPr lang="en-US" sz="2400" b="1" dirty="0">
                <a:solidFill>
                  <a:srgbClr val="FF8000"/>
                </a:solidFill>
                <a:sym typeface="Symbol" charset="0"/>
              </a:rPr>
              <a:t>profitable</a:t>
            </a:r>
            <a:endParaRPr lang="en-US" sz="2400" dirty="0"/>
          </a:p>
        </p:txBody>
      </p:sp>
      <p:sp>
        <p:nvSpPr>
          <p:cNvPr id="275460" name="Rectangle 4"/>
          <p:cNvSpPr>
            <a:spLocks noChangeArrowheads="1"/>
          </p:cNvSpPr>
          <p:nvPr/>
        </p:nvSpPr>
        <p:spPr bwMode="auto">
          <a:xfrm>
            <a:off x="5943600" y="6107668"/>
            <a:ext cx="2676935" cy="369332"/>
          </a:xfrm>
          <a:prstGeom prst="rect">
            <a:avLst/>
          </a:prstGeom>
          <a:noFill/>
          <a:ln w="19050">
            <a:solidFill>
              <a:srgbClr val="008000"/>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b="0">
                <a:solidFill>
                  <a:srgbClr val="008000"/>
                </a:solidFill>
                <a:latin typeface="Tahoma"/>
                <a:cs typeface="Tahoma"/>
              </a:rPr>
              <a:t>~ $1.5-2M/year revenue </a:t>
            </a:r>
          </a:p>
        </p:txBody>
      </p:sp>
      <p:sp>
        <p:nvSpPr>
          <p:cNvPr id="5" name="TextBox 4"/>
          <p:cNvSpPr txBox="1"/>
          <p:nvPr/>
        </p:nvSpPr>
        <p:spPr>
          <a:xfrm>
            <a:off x="304800" y="1143000"/>
            <a:ext cx="5583580" cy="523220"/>
          </a:xfrm>
          <a:prstGeom prst="rect">
            <a:avLst/>
          </a:prstGeom>
          <a:noFill/>
        </p:spPr>
        <p:txBody>
          <a:bodyPr wrap="none" rtlCol="0">
            <a:spAutoFit/>
          </a:bodyPr>
          <a:lstStyle/>
          <a:p>
            <a:r>
              <a:rPr lang="en-US" sz="1400" dirty="0">
                <a:latin typeface="Tahoma"/>
                <a:cs typeface="Tahoma"/>
              </a:rPr>
              <a:t>“</a:t>
            </a:r>
            <a:r>
              <a:rPr lang="en-US" sz="1400" dirty="0" err="1">
                <a:latin typeface="Tahoma"/>
                <a:cs typeface="Tahoma"/>
              </a:rPr>
              <a:t>Spamalytics</a:t>
            </a:r>
            <a:r>
              <a:rPr lang="en-US" sz="1400" dirty="0">
                <a:latin typeface="Tahoma"/>
                <a:cs typeface="Tahoma"/>
              </a:rPr>
              <a:t>: An Empirical Analysis of Spam Marketing </a:t>
            </a:r>
            <a:r>
              <a:rPr lang="en-US" sz="1400" dirty="0" smtClean="0">
                <a:latin typeface="Tahoma"/>
                <a:cs typeface="Tahoma"/>
              </a:rPr>
              <a:t>Conversion,”</a:t>
            </a:r>
            <a:r>
              <a:rPr lang="en-US" sz="1400" dirty="0">
                <a:latin typeface="Tahoma"/>
                <a:cs typeface="Tahoma"/>
              </a:rPr>
              <a:t/>
            </a:r>
            <a:br>
              <a:rPr lang="en-US" sz="1400" dirty="0">
                <a:latin typeface="Tahoma"/>
                <a:cs typeface="Tahoma"/>
              </a:rPr>
            </a:br>
            <a:r>
              <a:rPr lang="en-US" sz="1400" dirty="0" err="1">
                <a:latin typeface="Tahoma"/>
                <a:cs typeface="Tahoma"/>
              </a:rPr>
              <a:t>Kanich</a:t>
            </a:r>
            <a:r>
              <a:rPr lang="en-US" sz="1400" dirty="0">
                <a:latin typeface="Tahoma"/>
                <a:cs typeface="Tahoma"/>
              </a:rPr>
              <a:t> et al.</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67</a:t>
            </a:fld>
            <a:endParaRPr lang="en-US"/>
          </a:p>
        </p:txBody>
      </p:sp>
    </p:spTree>
    <p:extLst>
      <p:ext uri="{BB962C8B-B14F-4D97-AF65-F5344CB8AC3E}">
        <p14:creationId xmlns:p14="http://schemas.microsoft.com/office/powerpoint/2010/main" val="1912504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5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1" end="1"/>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7545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45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7545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5" end="5"/>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545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6" end="6"/>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5459">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uiExpand="1" build="p"/>
      <p:bldP spid="27546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4" descr="value-chain-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6835" name="Picture 5" descr="value-chain-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value-chain-0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value-chain-0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value-chain-0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value-chain-0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value-chain-07.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value-chain-08.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value-chain-09.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Phases of the Spam Value Chain</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68</a:t>
            </a:fld>
            <a:endParaRPr lang="en-US"/>
          </a:p>
        </p:txBody>
      </p:sp>
      <p:sp>
        <p:nvSpPr>
          <p:cNvPr id="376844" name="Text Box 12"/>
          <p:cNvSpPr txBox="1">
            <a:spLocks noChangeArrowheads="1"/>
          </p:cNvSpPr>
          <p:nvPr/>
        </p:nvSpPr>
        <p:spPr bwMode="auto">
          <a:xfrm>
            <a:off x="304801" y="4343400"/>
            <a:ext cx="8539162" cy="2308324"/>
          </a:xfrm>
          <a:prstGeom prst="rect">
            <a:avLst/>
          </a:prstGeom>
          <a:solidFill>
            <a:schemeClr val="bg1"/>
          </a:solidFill>
          <a:ln w="22225">
            <a:solidFill>
              <a:srgbClr val="FF8000"/>
            </a:solidFill>
            <a:miter lim="800000"/>
            <a:headEnd/>
            <a:tailEnd/>
          </a:ln>
          <a:effectLst/>
          <a:extLs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wrap="square">
            <a:spAutoFit/>
          </a:bodyPr>
          <a:lstStyle/>
          <a:p>
            <a:pPr>
              <a:spcBef>
                <a:spcPct val="50000"/>
              </a:spcBef>
            </a:pPr>
            <a:r>
              <a:rPr lang="en-US" sz="2400" b="0" dirty="0">
                <a:solidFill>
                  <a:srgbClr val="FF8000"/>
                </a:solidFill>
                <a:latin typeface="Tahoma"/>
                <a:cs typeface="Tahoma"/>
              </a:rPr>
              <a:t>If we were to </a:t>
            </a:r>
            <a:r>
              <a:rPr lang="en-US" altLang="ja-JP" sz="2400" b="0" dirty="0" smtClean="0">
                <a:solidFill>
                  <a:srgbClr val="FF8000"/>
                </a:solidFill>
                <a:latin typeface="Tahoma"/>
                <a:cs typeface="Tahoma"/>
              </a:rPr>
              <a:t>“</a:t>
            </a:r>
            <a:r>
              <a:rPr lang="en-US" sz="2400" b="0" dirty="0" smtClean="0">
                <a:solidFill>
                  <a:srgbClr val="FF8000"/>
                </a:solidFill>
                <a:latin typeface="Tahoma"/>
                <a:cs typeface="Tahoma"/>
              </a:rPr>
              <a:t>snip</a:t>
            </a:r>
            <a:r>
              <a:rPr lang="en-US" altLang="ja-JP" sz="2400" dirty="0" smtClean="0">
                <a:solidFill>
                  <a:srgbClr val="FF8000"/>
                </a:solidFill>
                <a:latin typeface="Tahoma"/>
                <a:cs typeface="Tahoma"/>
              </a:rPr>
              <a:t>”</a:t>
            </a:r>
            <a:r>
              <a:rPr lang="en-US" sz="2400" b="0" dirty="0" smtClean="0">
                <a:solidFill>
                  <a:srgbClr val="FF8000"/>
                </a:solidFill>
                <a:latin typeface="Tahoma"/>
                <a:cs typeface="Tahoma"/>
              </a:rPr>
              <a:t> </a:t>
            </a:r>
            <a:r>
              <a:rPr lang="en-US" sz="2400" b="0" dirty="0">
                <a:solidFill>
                  <a:srgbClr val="FF8000"/>
                </a:solidFill>
                <a:latin typeface="Tahoma"/>
                <a:cs typeface="Tahoma"/>
              </a:rPr>
              <a:t>a link in this chain, which one would be the most disruptive for our least expenditure?</a:t>
            </a:r>
          </a:p>
          <a:p>
            <a:pPr eaLnBrk="0" hangingPunct="0">
              <a:spcBef>
                <a:spcPct val="50000"/>
              </a:spcBef>
            </a:pPr>
            <a:r>
              <a:rPr lang="en-US" sz="2400" b="0" dirty="0">
                <a:solidFill>
                  <a:srgbClr val="FF8000"/>
                </a:solidFill>
                <a:latin typeface="Tahoma"/>
                <a:cs typeface="Tahoma"/>
              </a:rPr>
              <a:t>Measuring URLs, DNS servers, HTTP redirection, etc. all a matter of energetic crawling &amp; recording.</a:t>
            </a:r>
          </a:p>
          <a:p>
            <a:pPr>
              <a:spcBef>
                <a:spcPct val="50000"/>
              </a:spcBef>
            </a:pPr>
            <a:r>
              <a:rPr lang="en-US" sz="2400" b="0" dirty="0">
                <a:solidFill>
                  <a:srgbClr val="FF8000"/>
                </a:solidFill>
                <a:latin typeface="Tahoma"/>
                <a:cs typeface="Tahoma"/>
              </a:rPr>
              <a:t>But </a:t>
            </a:r>
            <a:r>
              <a:rPr lang="en-US" sz="2400" b="1" dirty="0">
                <a:solidFill>
                  <a:srgbClr val="FF8000"/>
                </a:solidFill>
                <a:latin typeface="Tahoma"/>
                <a:cs typeface="Tahoma"/>
              </a:rPr>
              <a:t>merchant banks / Visa / </a:t>
            </a:r>
            <a:r>
              <a:rPr lang="en-US" altLang="ja-JP" sz="2400" b="1" dirty="0" smtClean="0">
                <a:solidFill>
                  <a:srgbClr val="FF8000"/>
                </a:solidFill>
                <a:latin typeface="Tahoma"/>
                <a:cs typeface="Tahoma"/>
              </a:rPr>
              <a:t>“</a:t>
            </a:r>
            <a:r>
              <a:rPr lang="en-US" sz="2400" b="1" dirty="0" smtClean="0">
                <a:solidFill>
                  <a:srgbClr val="FF8000"/>
                </a:solidFill>
                <a:latin typeface="Tahoma"/>
                <a:cs typeface="Tahoma"/>
              </a:rPr>
              <a:t>fulfillment</a:t>
            </a:r>
            <a:r>
              <a:rPr lang="en-US" altLang="ja-JP" sz="2400" b="1" dirty="0" smtClean="0">
                <a:solidFill>
                  <a:srgbClr val="FF8000"/>
                </a:solidFill>
                <a:latin typeface="Tahoma"/>
                <a:cs typeface="Tahoma"/>
              </a:rPr>
              <a:t>”</a:t>
            </a:r>
            <a:r>
              <a:rPr lang="en-US" sz="2400" b="1" dirty="0" smtClean="0">
                <a:solidFill>
                  <a:srgbClr val="FF8000"/>
                </a:solidFill>
                <a:latin typeface="Tahoma"/>
                <a:cs typeface="Tahoma"/>
              </a:rPr>
              <a:t>?</a:t>
            </a:r>
            <a:endParaRPr lang="en-US" sz="2400" b="1" dirty="0">
              <a:solidFill>
                <a:srgbClr val="FF8000"/>
              </a:solidFill>
              <a:latin typeface="Tahoma"/>
              <a:cs typeface="Tahoma"/>
            </a:endParaRPr>
          </a:p>
        </p:txBody>
      </p:sp>
      <p:sp>
        <p:nvSpPr>
          <p:cNvPr id="17" name="TextBox 16"/>
          <p:cNvSpPr txBox="1"/>
          <p:nvPr/>
        </p:nvSpPr>
        <p:spPr>
          <a:xfrm>
            <a:off x="304800" y="1143000"/>
            <a:ext cx="5416868" cy="523220"/>
          </a:xfrm>
          <a:prstGeom prst="rect">
            <a:avLst/>
          </a:prstGeom>
          <a:noFill/>
        </p:spPr>
        <p:txBody>
          <a:bodyPr wrap="none" rtlCol="0">
            <a:spAutoFit/>
          </a:bodyPr>
          <a:lstStyle/>
          <a:p>
            <a:r>
              <a:rPr lang="en-US" sz="1400" dirty="0">
                <a:latin typeface="Tahoma"/>
                <a:cs typeface="Tahoma"/>
              </a:rPr>
              <a:t>“Click Trajectories: End-to-End Analysis of the Spam Value Chain</a:t>
            </a:r>
            <a:r>
              <a:rPr lang="en-US" sz="1400" dirty="0" smtClean="0">
                <a:latin typeface="Tahoma"/>
                <a:cs typeface="Tahoma"/>
              </a:rPr>
              <a:t>,”</a:t>
            </a:r>
            <a:r>
              <a:rPr lang="en-US" sz="1400" dirty="0">
                <a:latin typeface="Tahoma"/>
                <a:cs typeface="Tahoma"/>
              </a:rPr>
              <a:t/>
            </a:r>
            <a:br>
              <a:rPr lang="en-US" sz="1400" dirty="0">
                <a:latin typeface="Tahoma"/>
                <a:cs typeface="Tahoma"/>
              </a:rPr>
            </a:br>
            <a:r>
              <a:rPr lang="en-US" sz="1400" dirty="0" err="1">
                <a:latin typeface="Tahoma"/>
                <a:cs typeface="Tahoma"/>
              </a:rPr>
              <a:t>Levchenko</a:t>
            </a:r>
            <a:r>
              <a:rPr lang="en-US" sz="1400" dirty="0">
                <a:latin typeface="Tahoma"/>
                <a:cs typeface="Tahoma"/>
              </a:rPr>
              <a:t> et al.</a:t>
            </a:r>
          </a:p>
        </p:txBody>
      </p:sp>
    </p:spTree>
    <p:extLst>
      <p:ext uri="{BB962C8B-B14F-4D97-AF65-F5344CB8AC3E}">
        <p14:creationId xmlns:p14="http://schemas.microsoft.com/office/powerpoint/2010/main" val="10136998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6844">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6844">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6844">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68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44"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Harming the </a:t>
            </a:r>
            <a:r>
              <a:rPr lang="en-US" dirty="0"/>
              <a:t>Spam Value Chain</a:t>
            </a:r>
          </a:p>
        </p:txBody>
      </p:sp>
      <p:sp>
        <p:nvSpPr>
          <p:cNvPr id="7" name="Content Placeholder 6"/>
          <p:cNvSpPr>
            <a:spLocks noGrp="1"/>
          </p:cNvSpPr>
          <p:nvPr>
            <p:ph idx="1"/>
          </p:nvPr>
        </p:nvSpPr>
        <p:spPr/>
        <p:txBody>
          <a:bodyPr/>
          <a:lstStyle/>
          <a:p>
            <a:r>
              <a:rPr lang="en-US" dirty="0" smtClean="0"/>
              <a:t>Study </a:t>
            </a:r>
            <a:r>
              <a:rPr lang="en-US" dirty="0"/>
              <a:t>based on making purchases of spam-advertised </a:t>
            </a:r>
            <a:r>
              <a:rPr lang="en-US" dirty="0" smtClean="0"/>
              <a:t>pharmaceuticals </a:t>
            </a:r>
            <a:r>
              <a:rPr lang="en-US" dirty="0"/>
              <a:t>found that 3 merchant banks hosted </a:t>
            </a:r>
            <a:r>
              <a:rPr lang="en-US" b="1" dirty="0"/>
              <a:t>95+% of all sales</a:t>
            </a:r>
            <a:r>
              <a:rPr lang="en-US" dirty="0"/>
              <a:t> …</a:t>
            </a:r>
          </a:p>
          <a:p>
            <a:endParaRPr lang="en-US" dirty="0"/>
          </a:p>
          <a:p>
            <a:r>
              <a:rPr lang="en-US" dirty="0"/>
              <a:t>… suggesting a novel way to suppress spam is to undermine the credit-card processing</a:t>
            </a:r>
          </a:p>
          <a:p>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69</a:t>
            </a:fld>
            <a:endParaRPr lang="en-US"/>
          </a:p>
        </p:txBody>
      </p:sp>
    </p:spTree>
    <p:extLst>
      <p:ext uri="{BB962C8B-B14F-4D97-AF65-F5344CB8AC3E}">
        <p14:creationId xmlns:p14="http://schemas.microsoft.com/office/powerpoint/2010/main" val="10490959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26 Mar 2015</a:t>
            </a:r>
            <a:endParaRPr lang="en-US"/>
          </a:p>
        </p:txBody>
      </p:sp>
      <p:sp>
        <p:nvSpPr>
          <p:cNvPr id="3" name="Footer Placeholder 2"/>
          <p:cNvSpPr>
            <a:spLocks noGrp="1"/>
          </p:cNvSpPr>
          <p:nvPr>
            <p:ph type="ftr" sz="quarter" idx="11"/>
          </p:nvPr>
        </p:nvSpPr>
        <p:spPr/>
        <p:txBody>
          <a:bodyPr/>
          <a:lstStyle/>
          <a:p>
            <a:r>
              <a:rPr lang="en-US" smtClean="0"/>
              <a:t>Marco Canini, © 2015</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7</a:t>
            </a:fld>
            <a:endParaRPr lang="en-US"/>
          </a:p>
        </p:txBody>
      </p:sp>
      <p:pic>
        <p:nvPicPr>
          <p:cNvPr id="5" name="Picture 4"/>
          <p:cNvPicPr>
            <a:picLocks noChangeAspect="1"/>
          </p:cNvPicPr>
          <p:nvPr/>
        </p:nvPicPr>
        <p:blipFill>
          <a:blip r:embed="rId3"/>
          <a:stretch>
            <a:fillRect/>
          </a:stretch>
        </p:blipFill>
        <p:spPr>
          <a:xfrm>
            <a:off x="304800" y="1295400"/>
            <a:ext cx="7988300" cy="4152900"/>
          </a:xfrm>
          <a:prstGeom prst="rect">
            <a:avLst/>
          </a:prstGeom>
        </p:spPr>
      </p:pic>
      <p:sp>
        <p:nvSpPr>
          <p:cNvPr id="6" name="TextBox 5"/>
          <p:cNvSpPr txBox="1"/>
          <p:nvPr/>
        </p:nvSpPr>
        <p:spPr>
          <a:xfrm>
            <a:off x="304800" y="5867400"/>
            <a:ext cx="2656171" cy="400110"/>
          </a:xfrm>
          <a:prstGeom prst="rect">
            <a:avLst/>
          </a:prstGeom>
          <a:noFill/>
        </p:spPr>
        <p:txBody>
          <a:bodyPr wrap="none" rtlCol="0">
            <a:spAutoFit/>
          </a:bodyPr>
          <a:lstStyle/>
          <a:p>
            <a:r>
              <a:rPr lang="en-US" sz="2000" dirty="0">
                <a:latin typeface="Tahoma"/>
                <a:cs typeface="Tahoma"/>
                <a:hlinkClick r:id="rId4"/>
              </a:rPr>
              <a:t>http://nyti.ms/</a:t>
            </a:r>
            <a:r>
              <a:rPr lang="en-US" sz="2000" dirty="0" smtClean="0">
                <a:latin typeface="Tahoma"/>
                <a:cs typeface="Tahoma"/>
                <a:hlinkClick r:id="rId4"/>
              </a:rPr>
              <a:t>1leJtEd</a:t>
            </a:r>
            <a:endParaRPr lang="en-US" sz="2000" dirty="0">
              <a:latin typeface="Tahoma"/>
              <a:cs typeface="Tahoma"/>
            </a:endParaRPr>
          </a:p>
        </p:txBody>
      </p:sp>
    </p:spTree>
    <p:extLst>
      <p:ext uri="{BB962C8B-B14F-4D97-AF65-F5344CB8AC3E}">
        <p14:creationId xmlns:p14="http://schemas.microsoft.com/office/powerpoint/2010/main" val="363994439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013"/>
            <a:ext cx="9086850"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3219" name="Group 3"/>
          <p:cNvGrpSpPr>
            <a:grpSpLocks/>
          </p:cNvGrpSpPr>
          <p:nvPr/>
        </p:nvGrpSpPr>
        <p:grpSpPr bwMode="auto">
          <a:xfrm>
            <a:off x="844550" y="2986088"/>
            <a:ext cx="7461250" cy="3694112"/>
            <a:chOff x="473" y="1273"/>
            <a:chExt cx="4700" cy="2327"/>
          </a:xfrm>
        </p:grpSpPr>
        <p:sp>
          <p:nvSpPr>
            <p:cNvPr id="4" name="TextBox 3"/>
            <p:cNvSpPr txBox="1">
              <a:spLocks noChangeArrowheads="1"/>
            </p:cNvSpPr>
            <p:nvPr/>
          </p:nvSpPr>
          <p:spPr bwMode="auto">
            <a:xfrm>
              <a:off x="473" y="1273"/>
              <a:ext cx="4700" cy="2327"/>
            </a:xfrm>
            <a:prstGeom prst="rect">
              <a:avLst/>
            </a:prstGeom>
            <a:solidFill>
              <a:schemeClr val="bg1"/>
            </a:solidFill>
            <a:ln w="22225">
              <a:solidFill>
                <a:srgbClr val="990033"/>
              </a:solidFill>
              <a:miter lim="800000"/>
              <a:headEnd/>
              <a:tailEnd/>
            </a:ln>
          </p:spPr>
          <p:txBody>
            <a:bodyPr wrap="squar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Tahoma"/>
                  <a:cs typeface="Tahoma"/>
                </a:rPr>
                <a:t>6/29/2012</a:t>
              </a:r>
            </a:p>
            <a:p>
              <a:pPr algn="l"/>
              <a:endParaRPr lang="en-US" sz="1800" b="0" dirty="0">
                <a:latin typeface="Tahoma"/>
                <a:cs typeface="Tahoma"/>
              </a:endParaRPr>
            </a:p>
            <a:p>
              <a:pPr algn="l"/>
              <a:r>
                <a:rPr lang="en-US" sz="1800" b="0" dirty="0">
                  <a:latin typeface="Tahoma"/>
                  <a:cs typeface="Tahoma"/>
                </a:rPr>
                <a:t>Dear Partners,</a:t>
              </a:r>
              <a:br>
                <a:rPr lang="en-US" sz="1800" b="0" dirty="0">
                  <a:latin typeface="Tahoma"/>
                  <a:cs typeface="Tahoma"/>
                </a:rPr>
              </a:br>
              <a:r>
                <a:rPr lang="en-US" sz="1800" b="0" dirty="0">
                  <a:latin typeface="Tahoma"/>
                  <a:cs typeface="Tahoma"/>
                </a:rPr>
                <a:t/>
              </a:r>
              <a:br>
                <a:rPr lang="en-US" sz="1800" b="0" dirty="0">
                  <a:latin typeface="Tahoma"/>
                  <a:cs typeface="Tahoma"/>
                </a:rPr>
              </a:br>
              <a:r>
                <a:rPr lang="en-US" sz="1800" b="0" dirty="0">
                  <a:latin typeface="Tahoma"/>
                  <a:cs typeface="Tahoma"/>
                </a:rPr>
                <a:t>As you may have noticed, in the last couple of days we've had problems with processing. We don't have a solution yet, and there is no concrete time when it will be resolved.</a:t>
              </a:r>
              <a:br>
                <a:rPr lang="en-US" sz="1800" b="0" dirty="0">
                  <a:latin typeface="Tahoma"/>
                  <a:cs typeface="Tahoma"/>
                </a:rPr>
              </a:br>
              <a:r>
                <a:rPr lang="en-US" sz="1800" b="0" dirty="0">
                  <a:latin typeface="Tahoma"/>
                  <a:cs typeface="Tahoma"/>
                </a:rPr>
                <a:t>…….</a:t>
              </a:r>
              <a:br>
                <a:rPr lang="en-US" sz="1800" b="0" dirty="0">
                  <a:latin typeface="Tahoma"/>
                  <a:cs typeface="Tahoma"/>
                </a:rPr>
              </a:br>
              <a:r>
                <a:rPr lang="en-US" sz="1800" b="0" dirty="0">
                  <a:latin typeface="Tahoma"/>
                  <a:cs typeface="Tahoma"/>
                </a:rPr>
                <a:t>From this point forward, </a:t>
              </a:r>
              <a:r>
                <a:rPr lang="en-US" sz="1800" b="0" dirty="0" err="1">
                  <a:latin typeface="Tahoma"/>
                  <a:cs typeface="Tahoma"/>
                </a:rPr>
                <a:t>GlavMed</a:t>
              </a:r>
              <a:r>
                <a:rPr lang="en-US" sz="1800" b="0" dirty="0">
                  <a:latin typeface="Tahoma"/>
                  <a:cs typeface="Tahoma"/>
                </a:rPr>
                <a:t> is switching to a "PAUSED" mode. No new orders will be processed until the processing issue is resolved. </a:t>
              </a:r>
            </a:p>
            <a:p>
              <a:pPr algn="l"/>
              <a:r>
                <a:rPr lang="en-US" sz="1800" b="0" dirty="0">
                  <a:latin typeface="Tahoma"/>
                  <a:cs typeface="Tahoma"/>
                </a:rPr>
                <a:t>……..</a:t>
              </a:r>
              <a:br>
                <a:rPr lang="en-US" sz="1800" b="0" dirty="0">
                  <a:latin typeface="Tahoma"/>
                  <a:cs typeface="Tahoma"/>
                </a:rPr>
              </a:br>
              <a:r>
                <a:rPr lang="en-US" sz="1800" b="0" dirty="0">
                  <a:latin typeface="Tahoma"/>
                  <a:cs typeface="Tahoma"/>
                </a:rPr>
                <a:t>We urge you to temporarily switch your traffic to other shops/projects.</a:t>
              </a:r>
              <a:br>
                <a:rPr lang="en-US" sz="1800" b="0" dirty="0">
                  <a:latin typeface="Tahoma"/>
                  <a:cs typeface="Tahoma"/>
                </a:rPr>
              </a:br>
              <a:endParaRPr lang="en-US" sz="1800" b="0" dirty="0">
                <a:latin typeface="Tahoma"/>
                <a:cs typeface="Tahoma"/>
              </a:endParaRPr>
            </a:p>
          </p:txBody>
        </p:sp>
        <p:sp>
          <p:nvSpPr>
            <p:cNvPr id="6" name="Rectangle 5"/>
            <p:cNvSpPr>
              <a:spLocks noChangeArrowheads="1"/>
            </p:cNvSpPr>
            <p:nvPr/>
          </p:nvSpPr>
          <p:spPr bwMode="auto">
            <a:xfrm>
              <a:off x="4501" y="2004"/>
              <a:ext cx="624" cy="181"/>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7" name="Rectangle 6"/>
            <p:cNvSpPr>
              <a:spLocks noChangeArrowheads="1"/>
            </p:cNvSpPr>
            <p:nvPr/>
          </p:nvSpPr>
          <p:spPr bwMode="auto">
            <a:xfrm>
              <a:off x="517" y="2162"/>
              <a:ext cx="1008" cy="185"/>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8" name="Rectangle 7"/>
            <p:cNvSpPr>
              <a:spLocks noChangeArrowheads="1"/>
            </p:cNvSpPr>
            <p:nvPr/>
          </p:nvSpPr>
          <p:spPr bwMode="auto">
            <a:xfrm>
              <a:off x="517" y="2858"/>
              <a:ext cx="1899" cy="182"/>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9" name="Rectangle 8"/>
            <p:cNvSpPr>
              <a:spLocks noChangeArrowheads="1"/>
            </p:cNvSpPr>
            <p:nvPr/>
          </p:nvSpPr>
          <p:spPr bwMode="auto">
            <a:xfrm>
              <a:off x="4867" y="2690"/>
              <a:ext cx="258" cy="167"/>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grpSp>
    </p:spTree>
    <p:extLst>
      <p:ext uri="{BB962C8B-B14F-4D97-AF65-F5344CB8AC3E}">
        <p14:creationId xmlns:p14="http://schemas.microsoft.com/office/powerpoint/2010/main" val="3762974616"/>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References</a:t>
            </a:r>
            <a:endParaRPr lang="en-US" dirty="0"/>
          </a:p>
        </p:txBody>
      </p:sp>
      <p:sp>
        <p:nvSpPr>
          <p:cNvPr id="6" name="Content Placeholder 5"/>
          <p:cNvSpPr>
            <a:spLocks noGrp="1"/>
          </p:cNvSpPr>
          <p:nvPr>
            <p:ph idx="1"/>
          </p:nvPr>
        </p:nvSpPr>
        <p:spPr/>
        <p:txBody>
          <a:bodyPr>
            <a:normAutofit fontScale="70000" lnSpcReduction="20000"/>
          </a:bodyPr>
          <a:lstStyle/>
          <a:p>
            <a:r>
              <a:rPr lang="en-US" dirty="0"/>
              <a:t>Symantec Report on the Underground Economy, Symantec, Nov 2008</a:t>
            </a:r>
          </a:p>
          <a:p>
            <a:pPr lvl="1"/>
            <a:r>
              <a:rPr lang="en-US" dirty="0">
                <a:hlinkClick r:id="rId2"/>
              </a:rPr>
              <a:t>http://bit.ly/</a:t>
            </a:r>
            <a:r>
              <a:rPr lang="en-US" dirty="0" smtClean="0">
                <a:hlinkClick r:id="rId2"/>
              </a:rPr>
              <a:t>1M1xqbS</a:t>
            </a:r>
            <a:endParaRPr lang="en-US" dirty="0"/>
          </a:p>
          <a:p>
            <a:r>
              <a:rPr lang="en-US" dirty="0" smtClean="0"/>
              <a:t>Markets </a:t>
            </a:r>
            <a:r>
              <a:rPr lang="en-US" dirty="0"/>
              <a:t>for Cybercrime Tools and Stolen Data, RAND, 2014</a:t>
            </a:r>
          </a:p>
          <a:p>
            <a:pPr lvl="1"/>
            <a:r>
              <a:rPr lang="en-US" dirty="0">
                <a:hlinkClick r:id="rId3"/>
              </a:rPr>
              <a:t>http://bit.ly/</a:t>
            </a:r>
            <a:r>
              <a:rPr lang="en-US" dirty="0" smtClean="0">
                <a:hlinkClick r:id="rId3"/>
              </a:rPr>
              <a:t>1hhycAx</a:t>
            </a:r>
            <a:endParaRPr lang="en-US" dirty="0" smtClean="0"/>
          </a:p>
          <a:p>
            <a:r>
              <a:rPr lang="en-US" dirty="0" err="1"/>
              <a:t>Spamalytics</a:t>
            </a:r>
            <a:r>
              <a:rPr lang="en-US" dirty="0"/>
              <a:t>: An Empirical Analysis of Spam Marketing Conversion</a:t>
            </a:r>
            <a:r>
              <a:rPr lang="en-US" dirty="0" smtClean="0"/>
              <a:t>, </a:t>
            </a:r>
            <a:r>
              <a:rPr lang="en-US" dirty="0" err="1" smtClean="0"/>
              <a:t>Kanich</a:t>
            </a:r>
            <a:r>
              <a:rPr lang="en-US" dirty="0" smtClean="0"/>
              <a:t> </a:t>
            </a:r>
            <a:r>
              <a:rPr lang="en-US" dirty="0"/>
              <a:t>et al</a:t>
            </a:r>
            <a:r>
              <a:rPr lang="en-US" dirty="0" smtClean="0"/>
              <a:t>., 2008</a:t>
            </a:r>
          </a:p>
          <a:p>
            <a:pPr lvl="1"/>
            <a:r>
              <a:rPr lang="en-US" dirty="0">
                <a:hlinkClick r:id="rId4"/>
              </a:rPr>
              <a:t>http://cseweb.ucsd.edu/~klevchen/kklevps-ccs08.</a:t>
            </a:r>
            <a:r>
              <a:rPr lang="en-US" dirty="0" smtClean="0">
                <a:hlinkClick r:id="rId4"/>
              </a:rPr>
              <a:t>pdf</a:t>
            </a:r>
            <a:endParaRPr lang="en-US" dirty="0" smtClean="0"/>
          </a:p>
          <a:p>
            <a:r>
              <a:rPr lang="en-US" dirty="0" smtClean="0"/>
              <a:t>Measuring </a:t>
            </a:r>
            <a:r>
              <a:rPr lang="en-US" dirty="0"/>
              <a:t>Pay-per-Install: The Commoditization of Malware Distribution, </a:t>
            </a:r>
            <a:r>
              <a:rPr lang="en-US" dirty="0" smtClean="0"/>
              <a:t>Caballero et al., 2011</a:t>
            </a:r>
            <a:endParaRPr lang="en-US" dirty="0"/>
          </a:p>
          <a:p>
            <a:pPr lvl="1"/>
            <a:r>
              <a:rPr lang="en-US" dirty="0">
                <a:hlinkClick r:id="rId5"/>
              </a:rPr>
              <a:t>http://bit.ly/</a:t>
            </a:r>
            <a:r>
              <a:rPr lang="en-US" dirty="0" smtClean="0">
                <a:hlinkClick r:id="rId5"/>
              </a:rPr>
              <a:t>1HIxslZ</a:t>
            </a:r>
            <a:endParaRPr lang="en-US" dirty="0" smtClean="0"/>
          </a:p>
          <a:p>
            <a:r>
              <a:rPr lang="en-US" dirty="0" err="1" smtClean="0"/>
              <a:t>Levchenko</a:t>
            </a:r>
            <a:r>
              <a:rPr lang="en-US" dirty="0" smtClean="0"/>
              <a:t> </a:t>
            </a:r>
            <a:r>
              <a:rPr lang="en-US" dirty="0"/>
              <a:t>et al., Click Trajectories: End-to-End Analysis of the Spam Value Chain, 2011</a:t>
            </a:r>
          </a:p>
          <a:p>
            <a:pPr lvl="1"/>
            <a:r>
              <a:rPr lang="en-US" dirty="0">
                <a:hlinkClick r:id="rId6"/>
              </a:rPr>
              <a:t>http://cseweb.ucsd.edu/~savage/papers/Oakland11.</a:t>
            </a:r>
            <a:r>
              <a:rPr lang="en-US" dirty="0" smtClean="0">
                <a:hlinkClick r:id="rId6"/>
              </a:rPr>
              <a:t>pdf</a:t>
            </a:r>
            <a:endParaRPr lang="en-US" dirty="0"/>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71</a:t>
            </a:fld>
            <a:endParaRPr lang="en-US"/>
          </a:p>
        </p:txBody>
      </p:sp>
    </p:spTree>
    <p:extLst>
      <p:ext uri="{BB962C8B-B14F-4D97-AF65-F5344CB8AC3E}">
        <p14:creationId xmlns:p14="http://schemas.microsoft.com/office/powerpoint/2010/main" val="10616729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Web Security</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sp>
        <p:nvSpPr>
          <p:cNvPr id="6" name="Date Placeholder 5"/>
          <p:cNvSpPr>
            <a:spLocks noGrp="1"/>
          </p:cNvSpPr>
          <p:nvPr>
            <p:ph type="dt" sz="half" idx="10"/>
          </p:nvPr>
        </p:nvSpPr>
        <p:spPr/>
        <p:txBody>
          <a:bodyPr/>
          <a:lstStyle/>
          <a:p>
            <a:r>
              <a:rPr lang="en-US" smtClean="0"/>
              <a:t>26 Mar 2015</a:t>
            </a:r>
            <a:endParaRPr lang="en-US"/>
          </a:p>
        </p:txBody>
      </p:sp>
      <p:sp>
        <p:nvSpPr>
          <p:cNvPr id="7" name="Footer Placeholder 6"/>
          <p:cNvSpPr>
            <a:spLocks noGrp="1"/>
          </p:cNvSpPr>
          <p:nvPr>
            <p:ph type="ftr" sz="quarter" idx="11"/>
          </p:nvPr>
        </p:nvSpPr>
        <p:spPr/>
        <p:txBody>
          <a:bodyPr/>
          <a:lstStyle/>
          <a:p>
            <a:r>
              <a:rPr lang="en-US" smtClean="0"/>
              <a:t>Marco Canini, © 2015</a:t>
            </a:r>
            <a:endParaRPr lang="en-US"/>
          </a:p>
        </p:txBody>
      </p:sp>
      <p:sp>
        <p:nvSpPr>
          <p:cNvPr id="9" name="Slide Number Placeholder 8"/>
          <p:cNvSpPr>
            <a:spLocks noGrp="1"/>
          </p:cNvSpPr>
          <p:nvPr>
            <p:ph type="sldNum" sz="quarter" idx="12"/>
          </p:nvPr>
        </p:nvSpPr>
        <p:spPr/>
        <p:txBody>
          <a:bodyPr/>
          <a:lstStyle/>
          <a:p>
            <a:fld id="{DC9B532B-7152-4545-9364-C8561603D0F4}" type="slidenum">
              <a:rPr lang="en-US" smtClean="0"/>
              <a:pPr/>
              <a:t>72</a:t>
            </a:fld>
            <a:endParaRPr lang="en-US"/>
          </a:p>
        </p:txBody>
      </p:sp>
      <p:pic>
        <p:nvPicPr>
          <p:cNvPr id="4" name="Picture 3"/>
          <p:cNvPicPr>
            <a:picLocks noChangeAspect="1"/>
          </p:cNvPicPr>
          <p:nvPr/>
        </p:nvPicPr>
        <p:blipFill>
          <a:blip r:embed="rId3"/>
          <a:stretch>
            <a:fillRect/>
          </a:stretch>
        </p:blipFill>
        <p:spPr>
          <a:xfrm>
            <a:off x="4219000" y="508669"/>
            <a:ext cx="4544000" cy="2556000"/>
          </a:xfrm>
          <a:prstGeom prst="rect">
            <a:avLst/>
          </a:prstGeom>
        </p:spPr>
      </p:pic>
    </p:spTree>
    <p:extLst>
      <p:ext uri="{BB962C8B-B14F-4D97-AF65-F5344CB8AC3E}">
        <p14:creationId xmlns:p14="http://schemas.microsoft.com/office/powerpoint/2010/main" val="26623302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Availability</a:t>
            </a:r>
          </a:p>
        </p:txBody>
      </p:sp>
      <p:sp>
        <p:nvSpPr>
          <p:cNvPr id="790531" name="Rectangle 3"/>
          <p:cNvSpPr>
            <a:spLocks noGrp="1" noChangeArrowheads="1"/>
          </p:cNvSpPr>
          <p:nvPr>
            <p:ph idx="1"/>
          </p:nvPr>
        </p:nvSpPr>
        <p:spPr/>
        <p:txBody>
          <a:bodyPr>
            <a:normAutofit lnSpcReduction="10000"/>
          </a:bodyPr>
          <a:lstStyle/>
          <a:p>
            <a:pPr>
              <a:lnSpc>
                <a:spcPct val="90000"/>
              </a:lnSpc>
            </a:pPr>
            <a:r>
              <a:rPr lang="en-US" sz="2800" dirty="0">
                <a:solidFill>
                  <a:schemeClr val="bg2"/>
                </a:solidFill>
              </a:rPr>
              <a:t>Denial-of-Service (</a:t>
            </a:r>
            <a:r>
              <a:rPr lang="en-US" sz="2800" dirty="0" err="1">
                <a:solidFill>
                  <a:schemeClr val="bg2"/>
                </a:solidFill>
              </a:rPr>
              <a:t>DoS</a:t>
            </a:r>
            <a:r>
              <a:rPr lang="en-US" sz="2800" dirty="0">
                <a:solidFill>
                  <a:schemeClr val="bg2"/>
                </a:solidFill>
              </a:rPr>
              <a:t>, or </a:t>
            </a:r>
            <a:r>
              <a:rPr lang="en-US" altLang="ja-JP" sz="2800" dirty="0" smtClean="0">
                <a:solidFill>
                  <a:schemeClr val="bg2"/>
                </a:solidFill>
              </a:rPr>
              <a:t>“</a:t>
            </a:r>
            <a:r>
              <a:rPr lang="en-US" sz="2800" i="1" dirty="0" smtClean="0">
                <a:solidFill>
                  <a:schemeClr val="bg2"/>
                </a:solidFill>
              </a:rPr>
              <a:t>doss”</a:t>
            </a:r>
            <a:r>
              <a:rPr lang="en-US" sz="2800" dirty="0" smtClean="0">
                <a:solidFill>
                  <a:schemeClr val="bg2"/>
                </a:solidFill>
              </a:rPr>
              <a:t>)</a:t>
            </a:r>
            <a:r>
              <a:rPr lang="en-US" sz="2800" dirty="0">
                <a:solidFill>
                  <a:schemeClr val="bg2"/>
                </a:solidFill>
              </a:rPr>
              <a:t>: </a:t>
            </a:r>
            <a:r>
              <a:rPr lang="en-US" sz="2800" i="1" dirty="0">
                <a:solidFill>
                  <a:schemeClr val="bg2"/>
                </a:solidFill>
              </a:rPr>
              <a:t>keeping someone from using a computing service</a:t>
            </a:r>
            <a:endParaRPr lang="en-US" sz="2800" dirty="0">
              <a:solidFill>
                <a:schemeClr val="bg2"/>
              </a:solidFill>
            </a:endParaRPr>
          </a:p>
          <a:p>
            <a:pPr>
              <a:lnSpc>
                <a:spcPct val="90000"/>
              </a:lnSpc>
            </a:pPr>
            <a:r>
              <a:rPr lang="en-US" sz="2800" dirty="0">
                <a:solidFill>
                  <a:schemeClr val="bg2"/>
                </a:solidFill>
              </a:rPr>
              <a:t>How broad is this sort of threat?</a:t>
            </a:r>
          </a:p>
          <a:p>
            <a:pPr lvl="1">
              <a:lnSpc>
                <a:spcPct val="90000"/>
              </a:lnSpc>
            </a:pPr>
            <a:r>
              <a:rPr lang="en-US" sz="2400" i="1" dirty="0">
                <a:solidFill>
                  <a:schemeClr val="bg2"/>
                </a:solidFill>
              </a:rPr>
              <a:t>Very</a:t>
            </a:r>
            <a:r>
              <a:rPr lang="en-US" sz="2400" dirty="0">
                <a:solidFill>
                  <a:schemeClr val="bg2"/>
                </a:solidFill>
              </a:rPr>
              <a:t>: </a:t>
            </a:r>
            <a:r>
              <a:rPr lang="en-US" sz="2400" b="1" dirty="0">
                <a:solidFill>
                  <a:schemeClr val="bg2"/>
                </a:solidFill>
              </a:rPr>
              <a:t>huge</a:t>
            </a:r>
            <a:r>
              <a:rPr lang="en-US" sz="2400" dirty="0">
                <a:solidFill>
                  <a:schemeClr val="bg2"/>
                </a:solidFill>
              </a:rPr>
              <a:t> attack surface</a:t>
            </a:r>
          </a:p>
          <a:p>
            <a:pPr>
              <a:lnSpc>
                <a:spcPct val="90000"/>
              </a:lnSpc>
            </a:pPr>
            <a:r>
              <a:rPr lang="en-US" sz="2700" dirty="0">
                <a:solidFill>
                  <a:schemeClr val="bg2"/>
                </a:solidFill>
              </a:rPr>
              <a:t>We do though need to consider our threat model …</a:t>
            </a:r>
            <a:endParaRPr lang="en-US" sz="2800" dirty="0">
              <a:solidFill>
                <a:schemeClr val="bg2"/>
              </a:solidFill>
            </a:endParaRPr>
          </a:p>
          <a:p>
            <a:pPr lvl="1">
              <a:lnSpc>
                <a:spcPct val="90000"/>
              </a:lnSpc>
            </a:pPr>
            <a:r>
              <a:rPr lang="en-US" sz="2400" dirty="0">
                <a:solidFill>
                  <a:schemeClr val="bg2"/>
                </a:solidFill>
              </a:rPr>
              <a:t>What might motivate a </a:t>
            </a:r>
            <a:r>
              <a:rPr lang="en-US" sz="2400" dirty="0" err="1">
                <a:solidFill>
                  <a:schemeClr val="bg2"/>
                </a:solidFill>
              </a:rPr>
              <a:t>DoS</a:t>
            </a:r>
            <a:r>
              <a:rPr lang="en-US" sz="2400" dirty="0">
                <a:solidFill>
                  <a:schemeClr val="bg2"/>
                </a:solidFill>
              </a:rPr>
              <a:t> attack?</a:t>
            </a:r>
          </a:p>
          <a:p>
            <a:pPr>
              <a:lnSpc>
                <a:spcPct val="90000"/>
              </a:lnSpc>
            </a:pPr>
            <a:r>
              <a:rPr lang="en-US" sz="2800" dirty="0"/>
              <a:t>Two basic approaches available to an attacker:</a:t>
            </a:r>
          </a:p>
          <a:p>
            <a:pPr lvl="1">
              <a:lnSpc>
                <a:spcPct val="90000"/>
              </a:lnSpc>
            </a:pPr>
            <a:r>
              <a:rPr lang="en-US" sz="2400" dirty="0"/>
              <a:t>Deny service via a </a:t>
            </a:r>
            <a:r>
              <a:rPr lang="en-US" sz="2400" b="1" dirty="0">
                <a:solidFill>
                  <a:srgbClr val="FF0000"/>
                </a:solidFill>
              </a:rPr>
              <a:t>program flaw</a:t>
            </a:r>
            <a:r>
              <a:rPr lang="en-US" sz="2400" dirty="0">
                <a:solidFill>
                  <a:srgbClr val="FF0000"/>
                </a:solidFill>
              </a:rPr>
              <a:t> </a:t>
            </a:r>
            <a:r>
              <a:rPr lang="en-US" sz="2400" dirty="0" smtClean="0">
                <a:solidFill>
                  <a:srgbClr val="804000"/>
                </a:solidFill>
              </a:rPr>
              <a:t>(</a:t>
            </a:r>
            <a:r>
              <a:rPr lang="en-US" sz="2400" dirty="0" smtClean="0">
                <a:solidFill>
                  <a:srgbClr val="804000"/>
                </a:solidFill>
                <a:latin typeface="Consolas" charset="0"/>
              </a:rPr>
              <a:t>“*NULL”</a:t>
            </a:r>
            <a:r>
              <a:rPr lang="en-US" sz="2400" dirty="0" smtClean="0">
                <a:solidFill>
                  <a:srgbClr val="804000"/>
                </a:solidFill>
              </a:rPr>
              <a:t>)</a:t>
            </a:r>
            <a:endParaRPr lang="en-US" sz="2400" dirty="0">
              <a:solidFill>
                <a:srgbClr val="FF0000"/>
              </a:solidFill>
            </a:endParaRPr>
          </a:p>
          <a:p>
            <a:pPr lvl="2">
              <a:lnSpc>
                <a:spcPct val="90000"/>
              </a:lnSpc>
            </a:pPr>
            <a:r>
              <a:rPr lang="en-US" sz="2000" dirty="0"/>
              <a:t>E.g., supply an input that crashes a </a:t>
            </a:r>
            <a:r>
              <a:rPr lang="en-US" sz="2000" dirty="0" smtClean="0"/>
              <a:t>server or cause system shutdown</a:t>
            </a:r>
            <a:endParaRPr lang="en-US" sz="2000" dirty="0"/>
          </a:p>
          <a:p>
            <a:pPr lvl="1">
              <a:lnSpc>
                <a:spcPct val="90000"/>
              </a:lnSpc>
            </a:pPr>
            <a:r>
              <a:rPr lang="en-US" sz="2400" dirty="0" smtClean="0"/>
              <a:t>Deny </a:t>
            </a:r>
            <a:r>
              <a:rPr lang="en-US" sz="2400" dirty="0"/>
              <a:t>service via </a:t>
            </a:r>
            <a:r>
              <a:rPr lang="en-US" sz="2400" b="1" dirty="0">
                <a:solidFill>
                  <a:srgbClr val="008040"/>
                </a:solidFill>
              </a:rPr>
              <a:t>resource exhaustion</a:t>
            </a:r>
            <a:r>
              <a:rPr lang="en-US" sz="2400" dirty="0">
                <a:solidFill>
                  <a:srgbClr val="FF0000"/>
                </a:solidFill>
              </a:rPr>
              <a:t> </a:t>
            </a:r>
            <a:r>
              <a:rPr lang="en-US" sz="2400" dirty="0" smtClean="0">
                <a:solidFill>
                  <a:srgbClr val="804000"/>
                </a:solidFill>
              </a:rPr>
              <a:t>(</a:t>
            </a:r>
            <a:r>
              <a:rPr lang="en-US" sz="2400" dirty="0" smtClean="0">
                <a:solidFill>
                  <a:srgbClr val="804000"/>
                </a:solidFill>
                <a:latin typeface="Consolas" charset="0"/>
              </a:rPr>
              <a:t>“while</a:t>
            </a:r>
            <a:r>
              <a:rPr lang="en-US" sz="2400" dirty="0">
                <a:solidFill>
                  <a:srgbClr val="804000"/>
                </a:solidFill>
                <a:latin typeface="Consolas" charset="0"/>
              </a:rPr>
              <a:t>(1)</a:t>
            </a:r>
            <a:r>
              <a:rPr lang="en-US" sz="2400" dirty="0" smtClean="0">
                <a:solidFill>
                  <a:srgbClr val="804000"/>
                </a:solidFill>
                <a:latin typeface="Consolas" charset="0"/>
              </a:rPr>
              <a:t>;”</a:t>
            </a:r>
            <a:r>
              <a:rPr lang="en-US" sz="2400" dirty="0" smtClean="0">
                <a:solidFill>
                  <a:srgbClr val="804000"/>
                </a:solidFill>
              </a:rPr>
              <a:t>)</a:t>
            </a:r>
            <a:endParaRPr lang="en-US" sz="2400" dirty="0"/>
          </a:p>
          <a:p>
            <a:pPr lvl="2">
              <a:lnSpc>
                <a:spcPct val="90000"/>
              </a:lnSpc>
            </a:pPr>
            <a:r>
              <a:rPr lang="en-US" sz="2000" dirty="0"/>
              <a:t>E.g., consume CPU, memory, disk, network</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8</a:t>
            </a:fld>
            <a:endParaRPr lang="en-US"/>
          </a:p>
        </p:txBody>
      </p:sp>
    </p:spTree>
    <p:extLst>
      <p:ext uri="{BB962C8B-B14F-4D97-AF65-F5344CB8AC3E}">
        <p14:creationId xmlns:p14="http://schemas.microsoft.com/office/powerpoint/2010/main" val="32429319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0531">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053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90531">
                                            <p:txEl>
                                              <p:pRg st="6" end="6"/>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9053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790531">
                                            <p:txEl>
                                              <p:pRg st="7" end="7"/>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053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0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Defense in General Terms</a:t>
            </a:r>
          </a:p>
        </p:txBody>
      </p:sp>
      <p:sp>
        <p:nvSpPr>
          <p:cNvPr id="573443" name="Rectangle 3"/>
          <p:cNvSpPr>
            <a:spLocks noGrp="1" noChangeArrowheads="1"/>
          </p:cNvSpPr>
          <p:nvPr>
            <p:ph idx="1"/>
          </p:nvPr>
        </p:nvSpPr>
        <p:spPr/>
        <p:txBody>
          <a:bodyPr>
            <a:normAutofit lnSpcReduction="10000"/>
          </a:bodyPr>
          <a:lstStyle/>
          <a:p>
            <a:pPr>
              <a:lnSpc>
                <a:spcPct val="90000"/>
              </a:lnSpc>
            </a:pPr>
            <a:r>
              <a:rPr lang="en-US" sz="2800" dirty="0"/>
              <a:t>Defending against </a:t>
            </a:r>
            <a:r>
              <a:rPr lang="en-US" sz="2800" dirty="0">
                <a:solidFill>
                  <a:srgbClr val="FF8000"/>
                </a:solidFill>
              </a:rPr>
              <a:t>program flaws</a:t>
            </a:r>
            <a:r>
              <a:rPr lang="en-US" sz="2800" dirty="0"/>
              <a:t> requires:</a:t>
            </a:r>
          </a:p>
          <a:p>
            <a:pPr lvl="1">
              <a:lnSpc>
                <a:spcPct val="90000"/>
              </a:lnSpc>
            </a:pPr>
            <a:r>
              <a:rPr lang="en-US" sz="2400" dirty="0"/>
              <a:t>Careful </a:t>
            </a:r>
            <a:r>
              <a:rPr lang="en-US" sz="2400" i="1" dirty="0">
                <a:solidFill>
                  <a:srgbClr val="006B01"/>
                </a:solidFill>
              </a:rPr>
              <a:t>authentication</a:t>
            </a:r>
            <a:endParaRPr lang="en-US" sz="2400" dirty="0"/>
          </a:p>
          <a:p>
            <a:pPr lvl="2">
              <a:lnSpc>
                <a:spcPct val="90000"/>
              </a:lnSpc>
            </a:pPr>
            <a:r>
              <a:rPr lang="en-US" sz="2000" dirty="0" smtClean="0"/>
              <a:t>Don’t </a:t>
            </a:r>
            <a:r>
              <a:rPr lang="en-US" sz="2000" dirty="0"/>
              <a:t>obey shut-down orders from imposters </a:t>
            </a:r>
          </a:p>
          <a:p>
            <a:pPr lvl="1">
              <a:lnSpc>
                <a:spcPct val="90000"/>
              </a:lnSpc>
            </a:pPr>
            <a:r>
              <a:rPr lang="en-US" sz="2400" dirty="0"/>
              <a:t>Careful coding/testing/review</a:t>
            </a:r>
          </a:p>
          <a:p>
            <a:pPr lvl="1">
              <a:lnSpc>
                <a:spcPct val="90000"/>
              </a:lnSpc>
            </a:pPr>
            <a:r>
              <a:rPr lang="en-US" sz="2400" dirty="0"/>
              <a:t>Consideration of behavior of defense mechanisms</a:t>
            </a:r>
          </a:p>
          <a:p>
            <a:pPr lvl="2">
              <a:lnSpc>
                <a:spcPct val="90000"/>
              </a:lnSpc>
            </a:pPr>
            <a:r>
              <a:rPr lang="en-US" sz="2000" dirty="0"/>
              <a:t>E.g. buffer overflow detector that when triggered halts execution to prevent code injection </a:t>
            </a:r>
            <a:r>
              <a:rPr lang="en-US" sz="2000" dirty="0">
                <a:sym typeface="Symbol" charset="0"/>
              </a:rPr>
              <a:t> </a:t>
            </a:r>
            <a:r>
              <a:rPr lang="en-US" sz="2000" dirty="0">
                <a:solidFill>
                  <a:srgbClr val="FF0000"/>
                </a:solidFill>
                <a:sym typeface="Symbol" charset="0"/>
              </a:rPr>
              <a:t>denial-of-service</a:t>
            </a:r>
            <a:endParaRPr lang="en-US" sz="2000" dirty="0"/>
          </a:p>
          <a:p>
            <a:pPr>
              <a:lnSpc>
                <a:spcPct val="90000"/>
              </a:lnSpc>
            </a:pPr>
            <a:r>
              <a:rPr lang="en-US" sz="2800" dirty="0"/>
              <a:t>Defending resources from </a:t>
            </a:r>
            <a:r>
              <a:rPr lang="en-US" sz="2800" dirty="0">
                <a:solidFill>
                  <a:srgbClr val="FF8000"/>
                </a:solidFill>
              </a:rPr>
              <a:t>exhaustion</a:t>
            </a:r>
            <a:r>
              <a:rPr lang="en-US" sz="2800" dirty="0"/>
              <a:t> can be </a:t>
            </a:r>
            <a:r>
              <a:rPr lang="en-US" sz="2800" b="1" dirty="0"/>
              <a:t>really</a:t>
            </a:r>
            <a:r>
              <a:rPr lang="en-US" sz="2800" dirty="0"/>
              <a:t> hard.  Requires:</a:t>
            </a:r>
          </a:p>
          <a:p>
            <a:pPr lvl="1">
              <a:lnSpc>
                <a:spcPct val="90000"/>
              </a:lnSpc>
              <a:buClr>
                <a:schemeClr val="tx1"/>
              </a:buClr>
            </a:pPr>
            <a:r>
              <a:rPr lang="en-US" sz="2400" i="1" dirty="0">
                <a:solidFill>
                  <a:srgbClr val="0000FF"/>
                </a:solidFill>
              </a:rPr>
              <a:t>Isolation mechanisms</a:t>
            </a:r>
          </a:p>
          <a:p>
            <a:pPr lvl="2">
              <a:lnSpc>
                <a:spcPct val="90000"/>
              </a:lnSpc>
              <a:buClr>
                <a:schemeClr val="tx1"/>
              </a:buClr>
            </a:pPr>
            <a:r>
              <a:rPr lang="en-US" sz="2000" dirty="0"/>
              <a:t>Keep </a:t>
            </a:r>
            <a:r>
              <a:rPr lang="en-US" sz="2000" dirty="0" smtClean="0"/>
              <a:t>adversary’s </a:t>
            </a:r>
            <a:r>
              <a:rPr lang="en-US" sz="2000" dirty="0"/>
              <a:t>consumption from affecting others</a:t>
            </a:r>
          </a:p>
          <a:p>
            <a:pPr lvl="1">
              <a:lnSpc>
                <a:spcPct val="90000"/>
              </a:lnSpc>
              <a:buClr>
                <a:schemeClr val="tx1"/>
              </a:buClr>
            </a:pPr>
            <a:r>
              <a:rPr lang="en-US" sz="2400" i="1" dirty="0">
                <a:solidFill>
                  <a:srgbClr val="0000FF"/>
                </a:solidFill>
              </a:rPr>
              <a:t>Reliable</a:t>
            </a:r>
            <a:r>
              <a:rPr lang="en-US" sz="2400" dirty="0">
                <a:solidFill>
                  <a:srgbClr val="0000FF"/>
                </a:solidFill>
              </a:rPr>
              <a:t> </a:t>
            </a:r>
            <a:r>
              <a:rPr lang="en-US" sz="2400" i="1" dirty="0">
                <a:solidFill>
                  <a:srgbClr val="0000FF"/>
                </a:solidFill>
              </a:rPr>
              <a:t>identification</a:t>
            </a:r>
            <a:r>
              <a:rPr lang="en-US" sz="2400" dirty="0"/>
              <a:t> of different users</a:t>
            </a:r>
          </a:p>
          <a:p>
            <a:pPr lvl="2">
              <a:lnSpc>
                <a:spcPct val="90000"/>
              </a:lnSpc>
              <a:buClr>
                <a:schemeClr val="tx1"/>
              </a:buClr>
            </a:pPr>
            <a:r>
              <a:rPr lang="en-US" sz="2000" dirty="0"/>
              <a:t>Know who the adversary is in the first place!</a:t>
            </a:r>
          </a:p>
        </p:txBody>
      </p:sp>
      <p:sp>
        <p:nvSpPr>
          <p:cNvPr id="3" name="Date Placeholder 2"/>
          <p:cNvSpPr>
            <a:spLocks noGrp="1"/>
          </p:cNvSpPr>
          <p:nvPr>
            <p:ph type="dt" sz="half" idx="10"/>
          </p:nvPr>
        </p:nvSpPr>
        <p:spPr/>
        <p:txBody>
          <a:bodyPr/>
          <a:lstStyle/>
          <a:p>
            <a:r>
              <a:rPr lang="en-US" smtClean="0"/>
              <a:t>26 Mar 2015</a:t>
            </a:r>
            <a:endParaRPr lang="en-US"/>
          </a:p>
        </p:txBody>
      </p:sp>
      <p:sp>
        <p:nvSpPr>
          <p:cNvPr id="4" name="Footer Placeholder 3"/>
          <p:cNvSpPr>
            <a:spLocks noGrp="1"/>
          </p:cNvSpPr>
          <p:nvPr>
            <p:ph type="ftr" sz="quarter" idx="11"/>
          </p:nvPr>
        </p:nvSpPr>
        <p:spPr/>
        <p:txBody>
          <a:bodyPr/>
          <a:lstStyle/>
          <a:p>
            <a:r>
              <a:rPr lang="en-US" smtClean="0"/>
              <a:t>Marco Canini, © 2015</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9</a:t>
            </a:fld>
            <a:endParaRPr lang="en-US"/>
          </a:p>
        </p:txBody>
      </p:sp>
    </p:spTree>
    <p:extLst>
      <p:ext uri="{BB962C8B-B14F-4D97-AF65-F5344CB8AC3E}">
        <p14:creationId xmlns:p14="http://schemas.microsoft.com/office/powerpoint/2010/main" val="37332561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57344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57344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57344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57344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57344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5" end="5"/>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34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344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44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344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3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Lst>
  </p:timing>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3107</TotalTime>
  <Words>4779</Words>
  <Application>Microsoft Macintosh PowerPoint</Application>
  <PresentationFormat>On-screen Show (4:3)</PresentationFormat>
  <Paragraphs>752</Paragraphs>
  <Slides>72</Slides>
  <Notes>48</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mcanini-teaching</vt:lpstr>
      <vt:lpstr>Cybercrime</vt:lpstr>
      <vt:lpstr>Outline</vt:lpstr>
      <vt:lpstr>Distributed DoS (DDoS)</vt:lpstr>
      <vt:lpstr>Attacks on Availability</vt:lpstr>
      <vt:lpstr>Motivations for DoS</vt:lpstr>
      <vt:lpstr>PowerPoint Presentation</vt:lpstr>
      <vt:lpstr>PowerPoint Presentation</vt:lpstr>
      <vt:lpstr>Attacks on Availability</vt:lpstr>
      <vt:lpstr>DoS Defense in General Terms</vt:lpstr>
      <vt:lpstr>DoS &amp; Operating Systems</vt:lpstr>
      <vt:lpstr>DoS &amp; Networks</vt:lpstr>
      <vt:lpstr>Defending Against Network DoS</vt:lpstr>
      <vt:lpstr>Filtering Sounds Pretty Easy …</vt:lpstr>
      <vt:lpstr>It’s Not A “Level Playing Field”</vt:lpstr>
      <vt:lpstr>Amplification: Network DoS</vt:lpstr>
      <vt:lpstr>Amplification: Network DoS</vt:lpstr>
      <vt:lpstr>Smurf Example</vt:lpstr>
      <vt:lpstr>Amplification: Network DoS</vt:lpstr>
      <vt:lpstr>Transport-Level Denial-of-Service</vt:lpstr>
      <vt:lpstr>TCP SYN Flooding</vt:lpstr>
      <vt:lpstr>TCP SYN Flooding</vt:lpstr>
      <vt:lpstr>TCP SYN Flooding</vt:lpstr>
      <vt:lpstr>TCP SYN Flooding</vt:lpstr>
      <vt:lpstr>Application-Layer DoS</vt:lpstr>
      <vt:lpstr>PowerPoint Presentation</vt:lpstr>
      <vt:lpstr>Application-Layer DoS</vt:lpstr>
      <vt:lpstr>DDoS Recent Examples</vt:lpstr>
      <vt:lpstr>Akamai’s State of the Internet Report</vt:lpstr>
      <vt:lpstr>Let’s watch some live attacks ... </vt:lpstr>
      <vt:lpstr>Botnets</vt:lpstr>
      <vt:lpstr>Botnets</vt:lpstr>
      <vt:lpstr>The Storm Botnet</vt:lpstr>
      <vt:lpstr>Example of C&amp;C Messages</vt:lpstr>
      <vt:lpstr>Fighting Bots / Botnets</vt:lpstr>
      <vt:lpstr>PowerPoint Presentation</vt:lpstr>
      <vt:lpstr>Fighting Bots / Botnets</vt:lpstr>
      <vt:lpstr>Fighting Bots / Botnets</vt:lpstr>
      <vt:lpstr>Addressing The Botnet Problem</vt:lpstr>
      <vt:lpstr>Addressing The Problem</vt:lpstr>
      <vt:lpstr>Spam &amp; Spam Profit</vt:lpstr>
      <vt:lpstr>Spam email</vt:lpstr>
      <vt:lpstr>Spamming Techniques</vt:lpstr>
      <vt:lpstr>How do spammers harvest emails?</vt:lpstr>
      <vt:lpstr>Stopping Spam</vt:lpstr>
      <vt:lpstr>Filters</vt:lpstr>
      <vt:lpstr>Black/White/Grey Lists </vt:lpstr>
      <vt:lpstr>Monetizing Spam</vt:lpstr>
      <vt:lpstr>Anatomy of a modern Pharma spam campaign</vt:lpstr>
      <vt:lpstr>Monetizing Spam</vt:lpstr>
      <vt:lpstr>Monetizing Spam</vt:lpstr>
      <vt:lpstr>Monetizing Spam</vt:lpstr>
      <vt:lpstr>Monetizing Spam</vt:lpstr>
      <vt:lpstr>Monetizing Spam</vt:lpstr>
      <vt:lpstr>The Rise of the Underground Economy</vt:lpstr>
      <vt:lpstr>PowerPoint Presentation</vt:lpstr>
      <vt:lpstr>PowerPoint Presentation</vt:lpstr>
      <vt:lpstr>PowerPoint Presentation</vt:lpstr>
      <vt:lpstr>Underground Economy IRC Market</vt:lpstr>
      <vt:lpstr>Pay-Per-Install Ecosystem</vt:lpstr>
      <vt:lpstr>Pay-Per-Install Ecosystem</vt:lpstr>
      <vt:lpstr>Pay-Per-Install Ecosystem</vt:lpstr>
      <vt:lpstr>PowerPoint Presentation</vt:lpstr>
      <vt:lpstr>PowerPoint Presentation</vt:lpstr>
      <vt:lpstr>The Underground Economy</vt:lpstr>
      <vt:lpstr>The Underground Economy</vt:lpstr>
      <vt:lpstr>Welcome to Storm! What can we sell you?</vt:lpstr>
      <vt:lpstr>Life As A Spammer …</vt:lpstr>
      <vt:lpstr>Phases of the Spam Value Chain</vt:lpstr>
      <vt:lpstr>Harming the Spam Value Chain</vt:lpstr>
      <vt:lpstr>PowerPoint Presentation</vt:lpstr>
      <vt:lpstr>Further References</vt:lpstr>
      <vt:lpstr>Web Security</vt:lpstr>
    </vt:vector>
  </TitlesOfParts>
  <Manager/>
  <Company>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Security</dc:title>
  <dc:subject>INGI2347</dc:subject>
  <dc:creator>Marco Canini</dc:creator>
  <cp:keywords/>
  <dc:description/>
  <cp:lastModifiedBy>Marco Canini</cp:lastModifiedBy>
  <cp:revision>600</cp:revision>
  <dcterms:created xsi:type="dcterms:W3CDTF">2008-01-31T23:36:57Z</dcterms:created>
  <dcterms:modified xsi:type="dcterms:W3CDTF">2015-03-26T05:05:26Z</dcterms:modified>
  <cp:category/>
</cp:coreProperties>
</file>